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35"/>
  </p:notesMasterIdLst>
  <p:sldIdLst>
    <p:sldId id="256" r:id="rId2"/>
    <p:sldId id="292" r:id="rId3"/>
    <p:sldId id="293" r:id="rId4"/>
    <p:sldId id="294" r:id="rId5"/>
    <p:sldId id="295" r:id="rId6"/>
    <p:sldId id="298" r:id="rId7"/>
    <p:sldId id="299" r:id="rId8"/>
    <p:sldId id="301" r:id="rId9"/>
    <p:sldId id="303" r:id="rId10"/>
    <p:sldId id="307" r:id="rId11"/>
    <p:sldId id="306" r:id="rId12"/>
    <p:sldId id="670" r:id="rId13"/>
    <p:sldId id="669" r:id="rId14"/>
    <p:sldId id="309" r:id="rId15"/>
    <p:sldId id="310" r:id="rId16"/>
    <p:sldId id="311" r:id="rId17"/>
    <p:sldId id="315" r:id="rId18"/>
    <p:sldId id="322" r:id="rId19"/>
    <p:sldId id="325" r:id="rId20"/>
    <p:sldId id="328" r:id="rId21"/>
    <p:sldId id="349" r:id="rId22"/>
    <p:sldId id="350" r:id="rId23"/>
    <p:sldId id="351" r:id="rId24"/>
    <p:sldId id="671" r:id="rId25"/>
    <p:sldId id="461" r:id="rId26"/>
    <p:sldId id="462" r:id="rId27"/>
    <p:sldId id="463" r:id="rId28"/>
    <p:sldId id="464" r:id="rId29"/>
    <p:sldId id="465" r:id="rId30"/>
    <p:sldId id="664" r:id="rId31"/>
    <p:sldId id="665" r:id="rId32"/>
    <p:sldId id="666" r:id="rId33"/>
    <p:sldId id="667"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2647" autoAdjust="0"/>
    <p:restoredTop sz="94660"/>
  </p:normalViewPr>
  <p:slideViewPr>
    <p:cSldViewPr snapToGrid="0">
      <p:cViewPr varScale="1">
        <p:scale>
          <a:sx n="69" d="100"/>
          <a:sy n="69" d="100"/>
        </p:scale>
        <p:origin x="876" y="78"/>
      </p:cViewPr>
      <p:guideLst/>
    </p:cSldViewPr>
  </p:slideViewPr>
  <p:notesTextViewPr>
    <p:cViewPr>
      <p:scale>
        <a:sx n="1" d="1"/>
        <a:sy n="1" d="1"/>
      </p:scale>
      <p:origin x="0" y="0"/>
    </p:cViewPr>
  </p:notesTextViewPr>
  <p:sorterViewPr>
    <p:cViewPr varScale="1">
      <p:scale>
        <a:sx n="100" d="100"/>
        <a:sy n="100" d="100"/>
      </p:scale>
      <p:origin x="0" y="-1216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D2EC4D3-2354-43A0-8B02-D2A4910F61D1}" type="datetimeFigureOut">
              <a:rPr lang="en-US" smtClean="0"/>
              <a:t>7/14/2019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98C22D-EBF8-4B63-A445-F1911BFCC0A0}" type="slidenum">
              <a:rPr lang="en-US" smtClean="0"/>
              <a:t>‹#›</a:t>
            </a:fld>
            <a:endParaRPr lang="en-US"/>
          </a:p>
        </p:txBody>
      </p:sp>
    </p:spTree>
    <p:extLst>
      <p:ext uri="{BB962C8B-B14F-4D97-AF65-F5344CB8AC3E}">
        <p14:creationId xmlns:p14="http://schemas.microsoft.com/office/powerpoint/2010/main" val="4318193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ar-SA" altLang="en-US" smtClean="0">
                <a:latin typeface="Zar-s" pitchFamily="2" charset="0"/>
              </a:rPr>
              <a:t>اگر چه گفته می شود که واحد انتقال دانش می تواند يک</a:t>
            </a:r>
            <a:r>
              <a:rPr lang="fa-IR" altLang="en-US" smtClean="0">
                <a:latin typeface="Zar-s" pitchFamily="2" charset="0"/>
              </a:rPr>
              <a:t> م</a:t>
            </a:r>
            <a:r>
              <a:rPr lang="ar-SA" altLang="en-US" smtClean="0">
                <a:latin typeface="Zar-s" pitchFamily="2" charset="0"/>
              </a:rPr>
              <a:t>طالعه در نظر گرفته شود ولی اين در حالی است که گروه مخاطب ساير مخققين يا کسانی باشند که برای تخقيق تخصيص بودجه می کنند.</a:t>
            </a:r>
            <a:r>
              <a:rPr lang="fa-IR" altLang="en-US" smtClean="0">
                <a:latin typeface="Zar-s" pitchFamily="2" charset="0"/>
              </a:rPr>
              <a:t> ولی اگر بيماران، ارائه دهندگان خدمت، يا سياست گذاران گروه مخاطب باشند اين کار درست نيست.</a:t>
            </a:r>
            <a:endParaRPr lang="en-US" altLang="en-US" smtClean="0">
              <a:latin typeface="Zar-s" pitchFamily="2" charset="0"/>
            </a:endParaRPr>
          </a:p>
        </p:txBody>
      </p:sp>
    </p:spTree>
    <p:extLst>
      <p:ext uri="{BB962C8B-B14F-4D97-AF65-F5344CB8AC3E}">
        <p14:creationId xmlns:p14="http://schemas.microsoft.com/office/powerpoint/2010/main" val="29272840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0607ECFF-8300-408B-AF31-5DE5273738A0}" type="slidenum">
              <a:rPr lang="en-US" altLang="en-US" sz="1200" b="0">
                <a:latin typeface="Arial" panose="020B0604020202020204" pitchFamily="34" charset="0"/>
              </a:rPr>
              <a:pPr eaLnBrk="1" hangingPunct="1"/>
              <a:t>23</a:t>
            </a:fld>
            <a:endParaRPr lang="en-US" altLang="en-US" sz="1200" b="0">
              <a:latin typeface="Arial" panose="020B0604020202020204" pitchFamily="34"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en-US" smtClean="0"/>
          </a:p>
        </p:txBody>
      </p:sp>
    </p:spTree>
    <p:extLst>
      <p:ext uri="{BB962C8B-B14F-4D97-AF65-F5344CB8AC3E}">
        <p14:creationId xmlns:p14="http://schemas.microsoft.com/office/powerpoint/2010/main" val="21750256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9F95CF56-C9E5-4D53-B1DA-8B6441B3F183}" type="slidenum">
              <a:rPr lang="ar-SA" altLang="en-US" sz="1200" b="0">
                <a:latin typeface="Arial" panose="020B0604020202020204" pitchFamily="34" charset="0"/>
              </a:rPr>
              <a:pPr eaLnBrk="1" hangingPunct="1"/>
              <a:t>24</a:t>
            </a:fld>
            <a:endParaRPr lang="en-US" altLang="en-US" sz="1200" b="0">
              <a:latin typeface="Arial" panose="020B0604020202020204" pitchFamily="34" charset="0"/>
            </a:endParaRPr>
          </a:p>
        </p:txBody>
      </p:sp>
    </p:spTree>
    <p:extLst>
      <p:ext uri="{BB962C8B-B14F-4D97-AF65-F5344CB8AC3E}">
        <p14:creationId xmlns:p14="http://schemas.microsoft.com/office/powerpoint/2010/main" val="42644882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rtl="1"/>
            <a:r>
              <a:rPr lang="fa-IR" altLang="en-US" smtClean="0">
                <a:latin typeface="Arial" panose="020B0604020202020204" pitchFamily="34" charset="0"/>
              </a:rPr>
              <a:t>اين کار باعث تاثیر بیشتر هم می شود چون روی یافته های مرور سیستماتیک تاکید بیشتری هست.</a:t>
            </a:r>
            <a:endParaRPr lang="en-US" altLang="en-US" smtClean="0">
              <a:latin typeface="Arial" panose="020B0604020202020204" pitchFamily="34" charset="0"/>
            </a:endParaRPr>
          </a:p>
        </p:txBody>
      </p:sp>
    </p:spTree>
    <p:extLst>
      <p:ext uri="{BB962C8B-B14F-4D97-AF65-F5344CB8AC3E}">
        <p14:creationId xmlns:p14="http://schemas.microsoft.com/office/powerpoint/2010/main" val="4283254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2867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638D6708-A150-41D5-86F7-FB14AD259AAB}" type="slidenum">
              <a:rPr lang="ar-SA" altLang="en-US"/>
              <a:pPr algn="r" eaLnBrk="1" hangingPunct="1">
                <a:spcBef>
                  <a:spcPct val="0"/>
                </a:spcBef>
              </a:pPr>
              <a:t>5</a:t>
            </a:fld>
            <a:endParaRPr lang="en-US" altLang="en-US"/>
          </a:p>
        </p:txBody>
      </p:sp>
    </p:spTree>
    <p:extLst>
      <p:ext uri="{BB962C8B-B14F-4D97-AF65-F5344CB8AC3E}">
        <p14:creationId xmlns:p14="http://schemas.microsoft.com/office/powerpoint/2010/main" val="27741909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36868"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lgn="r" eaLnBrk="1" hangingPunct="1">
              <a:spcBef>
                <a:spcPct val="0"/>
              </a:spcBef>
            </a:pPr>
            <a:fld id="{340BDFD3-1089-4466-A54E-DBABC82ECCD0}" type="slidenum">
              <a:rPr lang="en-US" altLang="en-US"/>
              <a:pPr algn="r" eaLnBrk="1" hangingPunct="1">
                <a:spcBef>
                  <a:spcPct val="0"/>
                </a:spcBef>
              </a:pPr>
              <a:t>8</a:t>
            </a:fld>
            <a:endParaRPr lang="en-US" altLang="en-US"/>
          </a:p>
        </p:txBody>
      </p:sp>
    </p:spTree>
    <p:extLst>
      <p:ext uri="{BB962C8B-B14F-4D97-AF65-F5344CB8AC3E}">
        <p14:creationId xmlns:p14="http://schemas.microsoft.com/office/powerpoint/2010/main" val="3340190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Dr Gholami: how</a:t>
            </a:r>
          </a:p>
        </p:txBody>
      </p:sp>
    </p:spTree>
    <p:extLst>
      <p:ext uri="{BB962C8B-B14F-4D97-AF65-F5344CB8AC3E}">
        <p14:creationId xmlns:p14="http://schemas.microsoft.com/office/powerpoint/2010/main" val="11212919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162050" y="681038"/>
            <a:ext cx="4532313" cy="3398837"/>
          </a:xfrm>
          <a:ln/>
        </p:spPr>
      </p:sp>
      <p:sp>
        <p:nvSpPr>
          <p:cNvPr id="63491" name="Rectangle 3"/>
          <p:cNvSpPr>
            <a:spLocks noGrp="1" noChangeArrowheads="1"/>
          </p:cNvSpPr>
          <p:nvPr>
            <p:ph type="body" idx="1"/>
          </p:nvPr>
        </p:nvSpPr>
        <p:spPr>
          <a:xfrm>
            <a:off x="904875" y="4308475"/>
            <a:ext cx="5046663" cy="41544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The research literature makes clear that a messages target audience must be clearly identified and the specifics of a knowledge transfer strategy must be fine tuned to the types of decisions they face and the types of decision making environments in which they live or work.</a:t>
            </a:r>
          </a:p>
          <a:p>
            <a:endParaRPr lang="en-US" altLang="en-US" smtClean="0">
              <a:latin typeface="Arial" panose="020B0604020202020204" pitchFamily="34" charset="0"/>
            </a:endParaRPr>
          </a:p>
          <a:p>
            <a:r>
              <a:rPr lang="en-US" altLang="en-US" smtClean="0">
                <a:latin typeface="Arial" panose="020B0604020202020204" pitchFamily="34" charset="0"/>
              </a:rPr>
              <a:t>The same message from a body of research knowledge about child maltreatment would clearly not work for general public, clinicians, managers and public policy makers.</a:t>
            </a:r>
          </a:p>
          <a:p>
            <a:endParaRPr lang="en-US" altLang="en-US" smtClean="0">
              <a:latin typeface="Arial" panose="020B0604020202020204" pitchFamily="34" charset="0"/>
            </a:endParaRPr>
          </a:p>
          <a:p>
            <a:r>
              <a:rPr lang="en-US" altLang="en-US" smtClean="0">
                <a:latin typeface="Arial" panose="020B0604020202020204" pitchFamily="34" charset="0"/>
              </a:rPr>
              <a:t>Public policy makers must contend with  not only research knowledge but also the values and opinions of the governing party, its key supporters, interested and affected stakeholders, and the general public; calculations of who wins, who loses, and by how much, and with rules for making decisions and with past policies that may shape and constrain future policies.</a:t>
            </a:r>
          </a:p>
          <a:p>
            <a:endParaRPr lang="en-US" altLang="en-US" smtClean="0">
              <a:latin typeface="Arial" panose="020B0604020202020204" pitchFamily="34" charset="0"/>
            </a:endParaRPr>
          </a:p>
        </p:txBody>
      </p:sp>
    </p:spTree>
    <p:extLst>
      <p:ext uri="{BB962C8B-B14F-4D97-AF65-F5344CB8AC3E}">
        <p14:creationId xmlns:p14="http://schemas.microsoft.com/office/powerpoint/2010/main" val="3085726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675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EB995CD-3BF5-43F7-BA45-03EC43BD0FA1}" type="slidenum">
              <a:rPr lang="ar-SA" altLang="en-US" smtClean="0"/>
              <a:pPr>
                <a:spcBef>
                  <a:spcPct val="0"/>
                </a:spcBef>
              </a:pPr>
              <a:t>19</a:t>
            </a:fld>
            <a:endParaRPr lang="en-US" altLang="en-US" smtClean="0"/>
          </a:p>
        </p:txBody>
      </p:sp>
    </p:spTree>
    <p:extLst>
      <p:ext uri="{BB962C8B-B14F-4D97-AF65-F5344CB8AC3E}">
        <p14:creationId xmlns:p14="http://schemas.microsoft.com/office/powerpoint/2010/main" val="22894953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latin typeface="Arial" panose="020B0604020202020204" pitchFamily="34" charset="0"/>
            </a:endParaRPr>
          </a:p>
        </p:txBody>
      </p:sp>
      <p:sp>
        <p:nvSpPr>
          <p:cNvPr id="737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00042F2-92EB-4CB9-83D9-A06C2EC25134}" type="slidenum">
              <a:rPr lang="ar-SA" altLang="en-US" smtClean="0"/>
              <a:pPr>
                <a:spcBef>
                  <a:spcPct val="0"/>
                </a:spcBef>
              </a:pPr>
              <a:t>20</a:t>
            </a:fld>
            <a:endParaRPr lang="en-US" altLang="en-US" smtClean="0"/>
          </a:p>
        </p:txBody>
      </p:sp>
    </p:spTree>
    <p:extLst>
      <p:ext uri="{BB962C8B-B14F-4D97-AF65-F5344CB8AC3E}">
        <p14:creationId xmlns:p14="http://schemas.microsoft.com/office/powerpoint/2010/main" val="31775986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81D2164D-903B-4F55-B38D-1BCD4F08BCF4}" type="slidenum">
              <a:rPr lang="en-US" altLang="en-US" sz="1200" b="0">
                <a:latin typeface="Arial" panose="020B0604020202020204" pitchFamily="34" charset="0"/>
              </a:rPr>
              <a:pPr eaLnBrk="1" hangingPunct="1"/>
              <a:t>22</a:t>
            </a:fld>
            <a:endParaRPr lang="en-US" altLang="en-US" sz="1200" b="0">
              <a:latin typeface="Arial" panose="020B0604020202020204" pitchFamily="34"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a-IR" altLang="en-US" smtClean="0"/>
          </a:p>
        </p:txBody>
      </p:sp>
    </p:spTree>
    <p:extLst>
      <p:ext uri="{BB962C8B-B14F-4D97-AF65-F5344CB8AC3E}">
        <p14:creationId xmlns:p14="http://schemas.microsoft.com/office/powerpoint/2010/main" val="3828171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609600" y="277814"/>
            <a:ext cx="10972800" cy="1139825"/>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00201"/>
            <a:ext cx="53848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197600" y="1600201"/>
            <a:ext cx="5384800" cy="21891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09600" y="3941763"/>
            <a:ext cx="53848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6197600" y="3941763"/>
            <a:ext cx="5384800" cy="21891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ftr" sz="quarter" idx="10"/>
          </p:nvPr>
        </p:nvSpPr>
        <p:spPr>
          <a:ln/>
        </p:spPr>
        <p:txBody>
          <a:bodyPr/>
          <a:lstStyle>
            <a:lvl1pPr>
              <a:defRPr/>
            </a:lvl1pPr>
          </a:lstStyle>
          <a:p>
            <a:pPr>
              <a:defRPr/>
            </a:pPr>
            <a:r>
              <a:rPr lang="en-US"/>
              <a:t>Copyright: Knowledge Utilization Research Center</a:t>
            </a:r>
          </a:p>
        </p:txBody>
      </p:sp>
      <p:sp>
        <p:nvSpPr>
          <p:cNvPr id="8" name="Rectangle 6"/>
          <p:cNvSpPr>
            <a:spLocks noGrp="1" noChangeArrowheads="1"/>
          </p:cNvSpPr>
          <p:nvPr>
            <p:ph type="sldNum" sz="quarter" idx="11"/>
          </p:nvPr>
        </p:nvSpPr>
        <p:spPr>
          <a:ln/>
        </p:spPr>
        <p:txBody>
          <a:bodyPr/>
          <a:lstStyle>
            <a:lvl1pPr>
              <a:defRPr/>
            </a:lvl1pPr>
          </a:lstStyle>
          <a:p>
            <a:fld id="{B8E6453C-5C6F-4967-A864-E27C38C01DED}" type="slidenum">
              <a:rPr lang="en-US" altLang="en-US"/>
              <a:pPr/>
              <a:t>‹#›</a:t>
            </a:fld>
            <a:endParaRPr lang="en-US" altLang="en-US"/>
          </a:p>
        </p:txBody>
      </p:sp>
    </p:spTree>
    <p:extLst>
      <p:ext uri="{BB962C8B-B14F-4D97-AF65-F5344CB8AC3E}">
        <p14:creationId xmlns:p14="http://schemas.microsoft.com/office/powerpoint/2010/main" val="14008865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7/14/2019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7/14/2019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7/14/2019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7/14/2019</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 id="2147483668" r:id="rId17"/>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sima.nedjat2011@gmail.com" TargetMode="External"/><Relationship Id="rId2" Type="http://schemas.openxmlformats.org/officeDocument/2006/relationships/hyperlink" Target="mailto:sima_nedjat@yahoo.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2404534"/>
            <a:ext cx="7766936" cy="1059102"/>
          </a:xfrm>
        </p:spPr>
        <p:txBody>
          <a:bodyPr/>
          <a:lstStyle/>
          <a:p>
            <a:r>
              <a:rPr lang="fa-IR" b="1" dirty="0" smtClean="0">
                <a:cs typeface="B Nazanin" panose="00000400000000000000" pitchFamily="2" charset="-78"/>
              </a:rPr>
              <a:t>استخراج پیام پژوهشی</a:t>
            </a:r>
            <a:endParaRPr lang="en-US" b="1" dirty="0">
              <a:cs typeface="B Nazanin" panose="00000400000000000000" pitchFamily="2" charset="-78"/>
            </a:endParaRPr>
          </a:p>
        </p:txBody>
      </p:sp>
      <p:sp>
        <p:nvSpPr>
          <p:cNvPr id="3" name="Subtitle 2"/>
          <p:cNvSpPr>
            <a:spLocks noGrp="1"/>
          </p:cNvSpPr>
          <p:nvPr>
            <p:ph type="subTitle" idx="1"/>
          </p:nvPr>
        </p:nvSpPr>
        <p:spPr>
          <a:xfrm>
            <a:off x="1507067" y="4918364"/>
            <a:ext cx="7766936" cy="1177636"/>
          </a:xfrm>
        </p:spPr>
        <p:txBody>
          <a:bodyPr>
            <a:normAutofit fontScale="62500" lnSpcReduction="20000"/>
          </a:bodyPr>
          <a:lstStyle/>
          <a:p>
            <a:pPr algn="ctr">
              <a:defRPr/>
            </a:pPr>
            <a:r>
              <a:rPr lang="en-US" i="1" dirty="0" err="1">
                <a:solidFill>
                  <a:schemeClr val="accent2">
                    <a:lumMod val="60000"/>
                    <a:lumOff val="40000"/>
                  </a:schemeClr>
                </a:solidFill>
              </a:rPr>
              <a:t>Sima</a:t>
            </a:r>
            <a:r>
              <a:rPr lang="en-US" i="1" dirty="0">
                <a:solidFill>
                  <a:schemeClr val="accent2">
                    <a:lumMod val="60000"/>
                    <a:lumOff val="40000"/>
                  </a:schemeClr>
                </a:solidFill>
              </a:rPr>
              <a:t> </a:t>
            </a:r>
            <a:r>
              <a:rPr lang="en-US" i="1" dirty="0" err="1">
                <a:solidFill>
                  <a:schemeClr val="accent2">
                    <a:lumMod val="60000"/>
                    <a:lumOff val="40000"/>
                  </a:schemeClr>
                </a:solidFill>
              </a:rPr>
              <a:t>Nedjat</a:t>
            </a:r>
            <a:r>
              <a:rPr lang="en-US" i="1" dirty="0">
                <a:solidFill>
                  <a:schemeClr val="accent2">
                    <a:lumMod val="60000"/>
                    <a:lumOff val="40000"/>
                  </a:schemeClr>
                </a:solidFill>
              </a:rPr>
              <a:t>,</a:t>
            </a:r>
            <a:br>
              <a:rPr lang="en-US" i="1" dirty="0">
                <a:solidFill>
                  <a:schemeClr val="accent2">
                    <a:lumMod val="60000"/>
                    <a:lumOff val="40000"/>
                  </a:schemeClr>
                </a:solidFill>
              </a:rPr>
            </a:br>
            <a:r>
              <a:rPr lang="en-US" i="1" dirty="0">
                <a:solidFill>
                  <a:schemeClr val="accent2">
                    <a:lumMod val="60000"/>
                    <a:lumOff val="40000"/>
                  </a:schemeClr>
                </a:solidFill>
              </a:rPr>
              <a:t>MD, MPH, PhD of Gerontology, Knowledge Utilization Research Center, Tehran University of Medical sciences.</a:t>
            </a:r>
            <a:endParaRPr lang="en-US" dirty="0">
              <a:solidFill>
                <a:schemeClr val="accent2">
                  <a:lumMod val="60000"/>
                  <a:lumOff val="40000"/>
                </a:schemeClr>
              </a:solidFill>
            </a:endParaRPr>
          </a:p>
          <a:p>
            <a:pPr algn="ctr">
              <a:defRPr/>
            </a:pPr>
            <a:r>
              <a:rPr lang="en-US" i="1" dirty="0">
                <a:solidFill>
                  <a:schemeClr val="accent2">
                    <a:lumMod val="60000"/>
                    <a:lumOff val="40000"/>
                  </a:schemeClr>
                </a:solidFill>
              </a:rPr>
              <a:t>Email; </a:t>
            </a:r>
          </a:p>
          <a:p>
            <a:pPr algn="ctr">
              <a:defRPr/>
            </a:pPr>
            <a:r>
              <a:rPr lang="en-US" i="1" u="sng" dirty="0">
                <a:solidFill>
                  <a:schemeClr val="accent2">
                    <a:lumMod val="60000"/>
                    <a:lumOff val="40000"/>
                  </a:schemeClr>
                </a:solidFill>
                <a:hlinkClick r:id="rId2"/>
              </a:rPr>
              <a:t>sima_nedjat@yahoo.com</a:t>
            </a:r>
            <a:r>
              <a:rPr lang="en-US" i="1" u="sng" dirty="0">
                <a:solidFill>
                  <a:schemeClr val="accent2">
                    <a:lumMod val="60000"/>
                    <a:lumOff val="40000"/>
                  </a:schemeClr>
                </a:solidFill>
              </a:rPr>
              <a:t> </a:t>
            </a:r>
            <a:endParaRPr lang="en-US" dirty="0">
              <a:solidFill>
                <a:schemeClr val="accent2">
                  <a:lumMod val="60000"/>
                  <a:lumOff val="40000"/>
                </a:schemeClr>
              </a:solidFill>
            </a:endParaRPr>
          </a:p>
          <a:p>
            <a:pPr algn="ctr">
              <a:defRPr/>
            </a:pPr>
            <a:r>
              <a:rPr lang="en-US" i="1" u="sng" dirty="0">
                <a:solidFill>
                  <a:schemeClr val="accent2">
                    <a:lumMod val="60000"/>
                    <a:lumOff val="40000"/>
                  </a:schemeClr>
                </a:solidFill>
                <a:hlinkClick r:id="rId3"/>
              </a:rPr>
              <a:t>sima.nedjat2011@gmail.com</a:t>
            </a:r>
            <a:endParaRPr lang="en-US" dirty="0">
              <a:solidFill>
                <a:schemeClr val="accent2">
                  <a:lumMod val="60000"/>
                  <a:lumOff val="40000"/>
                </a:schemeClr>
              </a:solidFill>
            </a:endParaRPr>
          </a:p>
          <a:p>
            <a:pPr algn="ctr">
              <a:defRPr/>
            </a:pPr>
            <a:endParaRPr lang="en-US" i="1" u="sng" dirty="0">
              <a:solidFill>
                <a:schemeClr val="accent2">
                  <a:lumMod val="60000"/>
                  <a:lumOff val="40000"/>
                </a:schemeClr>
              </a:solidFill>
            </a:endParaRPr>
          </a:p>
          <a:p>
            <a:endParaRPr lang="en-US" dirty="0">
              <a:solidFill>
                <a:schemeClr val="accent2">
                  <a:lumMod val="60000"/>
                  <a:lumOff val="40000"/>
                </a:schemeClr>
              </a:solidFill>
            </a:endParaRPr>
          </a:p>
        </p:txBody>
      </p:sp>
    </p:spTree>
    <p:extLst>
      <p:ext uri="{BB962C8B-B14F-4D97-AF65-F5344CB8AC3E}">
        <p14:creationId xmlns:p14="http://schemas.microsoft.com/office/powerpoint/2010/main" val="11426826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p:txBody>
          <a:bodyPr/>
          <a:lstStyle/>
          <a:p>
            <a:r>
              <a:rPr lang="en-US" altLang="en-US" smtClean="0"/>
              <a:t>For Example</a:t>
            </a:r>
          </a:p>
        </p:txBody>
      </p:sp>
      <p:sp>
        <p:nvSpPr>
          <p:cNvPr id="44035" name="Rectangle 3"/>
          <p:cNvSpPr>
            <a:spLocks noGrp="1" noChangeArrowheads="1"/>
          </p:cNvSpPr>
          <p:nvPr>
            <p:ph type="body" idx="4294967295"/>
          </p:nvPr>
        </p:nvSpPr>
        <p:spPr/>
        <p:txBody>
          <a:bodyPr/>
          <a:lstStyle/>
          <a:p>
            <a:r>
              <a:rPr lang="en-US" altLang="en-US" sz="2800" dirty="0"/>
              <a:t>Patient Decision Aids for patients</a:t>
            </a:r>
          </a:p>
          <a:p>
            <a:r>
              <a:rPr lang="en-US" altLang="en-US" sz="2800" dirty="0"/>
              <a:t>Clinical practice guidelines for health care professionals</a:t>
            </a:r>
          </a:p>
          <a:p>
            <a:r>
              <a:rPr lang="en-US" altLang="en-US" sz="2800" dirty="0"/>
              <a:t>Actionable messages for policy makers</a:t>
            </a:r>
          </a:p>
        </p:txBody>
      </p:sp>
    </p:spTree>
    <p:extLst>
      <p:ext uri="{BB962C8B-B14F-4D97-AF65-F5344CB8AC3E}">
        <p14:creationId xmlns:p14="http://schemas.microsoft.com/office/powerpoint/2010/main" val="2607226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p:txBody>
          <a:bodyPr/>
          <a:lstStyle/>
          <a:p>
            <a:r>
              <a:rPr lang="en-US" altLang="en-US" sz="3400" dirty="0">
                <a:latin typeface="Times New Roman" panose="02020603050405020304" pitchFamily="18" charset="0"/>
                <a:cs typeface="Times New Roman" panose="02020603050405020304" pitchFamily="18" charset="0"/>
              </a:rPr>
              <a:t>“What should be transferred?”</a:t>
            </a:r>
          </a:p>
        </p:txBody>
      </p:sp>
      <p:sp>
        <p:nvSpPr>
          <p:cNvPr id="43011" name="Rectangle 3"/>
          <p:cNvSpPr>
            <a:spLocks noGrp="1" noChangeArrowheads="1"/>
          </p:cNvSpPr>
          <p:nvPr>
            <p:ph type="body" idx="4294967295"/>
          </p:nvPr>
        </p:nvSpPr>
        <p:spPr/>
        <p:txBody>
          <a:bodyPr/>
          <a:lstStyle/>
          <a:p>
            <a:r>
              <a:rPr lang="en-US" altLang="en-US" sz="2800" dirty="0">
                <a:solidFill>
                  <a:srgbClr val="00B050"/>
                </a:solidFill>
              </a:rPr>
              <a:t>The question “What should be transferred?” challenges knowledge translators to identify the </a:t>
            </a:r>
            <a:r>
              <a:rPr lang="en-US" altLang="en-US" sz="2800" b="1" dirty="0">
                <a:solidFill>
                  <a:srgbClr val="0070C0"/>
                </a:solidFill>
              </a:rPr>
              <a:t>key messages for different target audiences </a:t>
            </a:r>
            <a:r>
              <a:rPr lang="en-US" altLang="en-US" sz="2800" b="1" dirty="0">
                <a:solidFill>
                  <a:srgbClr val="00B050"/>
                </a:solidFill>
              </a:rPr>
              <a:t>and to fashion these in language and knowledge translation products that are easily assimilated by different audiences.</a:t>
            </a:r>
          </a:p>
        </p:txBody>
      </p:sp>
    </p:spTree>
    <p:extLst>
      <p:ext uri="{BB962C8B-B14F-4D97-AF65-F5344CB8AC3E}">
        <p14:creationId xmlns:p14="http://schemas.microsoft.com/office/powerpoint/2010/main" val="469469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fa-IR" altLang="en-US">
                <a:latin typeface="Arial" panose="020B0604020202020204" pitchFamily="34" charset="0"/>
              </a:rPr>
              <a:t>42/</a:t>
            </a:r>
            <a:fld id="{3BF9A5AE-8295-487D-A7E1-83EBF6E3707E}" type="slidenum">
              <a:rPr lang="fa-IR" altLang="en-US">
                <a:latin typeface="Arial" panose="020B0604020202020204" pitchFamily="34" charset="0"/>
              </a:rPr>
              <a:pPr eaLnBrk="1" hangingPunct="1"/>
              <a:t>12</a:t>
            </a:fld>
            <a:endParaRPr lang="en-US" altLang="en-US">
              <a:latin typeface="Arial" panose="020B0604020202020204" pitchFamily="34" charset="0"/>
            </a:endParaRPr>
          </a:p>
        </p:txBody>
      </p:sp>
      <p:sp>
        <p:nvSpPr>
          <p:cNvPr id="25603" name="Rectangle 2"/>
          <p:cNvSpPr>
            <a:spLocks noGrp="1" noChangeArrowheads="1"/>
          </p:cNvSpPr>
          <p:nvPr>
            <p:ph type="title" idx="4294967295"/>
          </p:nvPr>
        </p:nvSpPr>
        <p:spPr/>
        <p:txBody>
          <a:bodyPr/>
          <a:lstStyle/>
          <a:p>
            <a:r>
              <a:rPr lang="en-US" altLang="en-US" smtClean="0"/>
              <a:t>Target Audience: </a:t>
            </a:r>
            <a:r>
              <a:rPr lang="en-US" altLang="en-US">
                <a:solidFill>
                  <a:srgbClr val="00B050"/>
                </a:solidFill>
              </a:rPr>
              <a:t>definition</a:t>
            </a:r>
          </a:p>
        </p:txBody>
      </p:sp>
      <p:sp>
        <p:nvSpPr>
          <p:cNvPr id="25604" name="Rectangle 3"/>
          <p:cNvSpPr>
            <a:spLocks noGrp="1" noChangeArrowheads="1"/>
          </p:cNvSpPr>
          <p:nvPr>
            <p:ph type="body" idx="4294967295"/>
          </p:nvPr>
        </p:nvSpPr>
        <p:spPr/>
        <p:txBody>
          <a:bodyPr/>
          <a:lstStyle/>
          <a:p>
            <a:r>
              <a:rPr lang="en-US" altLang="en-US" smtClean="0"/>
              <a:t>The term “target audience or group” can be used to describe the </a:t>
            </a:r>
            <a:r>
              <a:rPr lang="en-US" altLang="en-US" b="1" u="sng" smtClean="0"/>
              <a:t>different groups of stakeholders</a:t>
            </a:r>
            <a:r>
              <a:rPr lang="en-US" altLang="en-US" smtClean="0"/>
              <a:t> connected to your project.</a:t>
            </a:r>
          </a:p>
          <a:p>
            <a:r>
              <a:rPr lang="en-US" altLang="en-US" smtClean="0"/>
              <a:t>Primary or Secondary Audience?</a:t>
            </a:r>
          </a:p>
          <a:p>
            <a:r>
              <a:rPr lang="en-US" altLang="en-US" smtClean="0"/>
              <a:t>Direct or indirect audience?</a:t>
            </a:r>
          </a:p>
          <a:p>
            <a:endParaRPr lang="en-US" altLang="en-US" b="1" smtClean="0"/>
          </a:p>
        </p:txBody>
      </p:sp>
    </p:spTree>
    <p:extLst>
      <p:ext uri="{BB962C8B-B14F-4D97-AF65-F5344CB8AC3E}">
        <p14:creationId xmlns:p14="http://schemas.microsoft.com/office/powerpoint/2010/main" val="3183245845"/>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altLang="en-US" smtClean="0">
                <a:solidFill>
                  <a:srgbClr val="961212"/>
                </a:solidFill>
              </a:rPr>
              <a:t>Target Audience ( To WHOM?)</a:t>
            </a:r>
            <a:br>
              <a:rPr lang="en-US" altLang="en-US" smtClean="0">
                <a:solidFill>
                  <a:srgbClr val="961212"/>
                </a:solidFill>
              </a:rPr>
            </a:br>
            <a:endParaRPr lang="en-US" altLang="en-US" smtClean="0"/>
          </a:p>
        </p:txBody>
      </p:sp>
      <p:sp>
        <p:nvSpPr>
          <p:cNvPr id="4" name="Footer Placeholder 3"/>
          <p:cNvSpPr>
            <a:spLocks noGrp="1"/>
          </p:cNvSpPr>
          <p:nvPr>
            <p:ph type="ftr" sz="quarter" idx="10"/>
          </p:nvPr>
        </p:nvSpPr>
        <p:spPr/>
        <p:txBody>
          <a:bodyPr/>
          <a:lstStyle/>
          <a:p>
            <a:pPr>
              <a:defRPr/>
            </a:pPr>
            <a:r>
              <a:rPr lang="en-US" smtClean="0"/>
              <a:t>Copyright: Knowledge Utilization Research Center</a:t>
            </a:r>
            <a:endParaRPr lang="en-US"/>
          </a:p>
        </p:txBody>
      </p:sp>
      <p:sp>
        <p:nvSpPr>
          <p:cNvPr id="24580"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AE738315-EC6C-4BFF-9BFD-DEAC358F2ADD}" type="slidenum">
              <a:rPr lang="en-US" altLang="en-US"/>
              <a:pPr eaLnBrk="1" hangingPunct="1"/>
              <a:t>13</a:t>
            </a:fld>
            <a:endParaRPr lang="en-US" altLang="en-US"/>
          </a:p>
        </p:txBody>
      </p:sp>
      <p:pic>
        <p:nvPicPr>
          <p:cNvPr id="24581"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09800" y="1524000"/>
            <a:ext cx="8001000" cy="4343400"/>
          </a:xfrm>
          <a:noFill/>
        </p:spPr>
      </p:pic>
    </p:spTree>
    <p:extLst>
      <p:ext uri="{BB962C8B-B14F-4D97-AF65-F5344CB8AC3E}">
        <p14:creationId xmlns:p14="http://schemas.microsoft.com/office/powerpoint/2010/main" val="33513112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p:txBody>
          <a:bodyPr/>
          <a:lstStyle/>
          <a:p>
            <a:r>
              <a:rPr lang="en-US" altLang="en-US" smtClean="0"/>
              <a:t>Tailoring your Findings for Research Users   </a:t>
            </a:r>
          </a:p>
        </p:txBody>
      </p:sp>
      <p:graphicFrame>
        <p:nvGraphicFramePr>
          <p:cNvPr id="47107" name="Object 3"/>
          <p:cNvGraphicFramePr>
            <a:graphicFrameLocks noGrp="1" noChangeAspect="1"/>
          </p:cNvGraphicFramePr>
          <p:nvPr>
            <p:ph idx="4294967295"/>
          </p:nvPr>
        </p:nvGraphicFramePr>
        <p:xfrm>
          <a:off x="2566988" y="1196976"/>
          <a:ext cx="5905500" cy="4824413"/>
        </p:xfrm>
        <a:graphic>
          <a:graphicData uri="http://schemas.openxmlformats.org/presentationml/2006/ole">
            <mc:AlternateContent xmlns:mc="http://schemas.openxmlformats.org/markup-compatibility/2006">
              <mc:Choice xmlns:v="urn:schemas-microsoft-com:vml" Requires="v">
                <p:oleObj spid="_x0000_s1048" name="Bitmap Image" r:id="rId3" imgW="3142857" imgH="2352381" progId="Paint.Picture">
                  <p:embed/>
                </p:oleObj>
              </mc:Choice>
              <mc:Fallback>
                <p:oleObj name="Bitmap Image" r:id="rId3" imgW="3142857" imgH="2352381" progId="Paint.Picture">
                  <p:embed/>
                  <p:pic>
                    <p:nvPicPr>
                      <p:cNvPr id="47107"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66988" y="1196976"/>
                        <a:ext cx="5905500" cy="4824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0907084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idx="4294967295"/>
          </p:nvPr>
        </p:nvSpPr>
        <p:spPr/>
        <p:txBody>
          <a:bodyPr/>
          <a:lstStyle/>
          <a:p>
            <a:endParaRPr lang="en-US" altLang="en-US" smtClean="0"/>
          </a:p>
        </p:txBody>
      </p:sp>
      <p:sp>
        <p:nvSpPr>
          <p:cNvPr id="48131" name="Rectangle 3"/>
          <p:cNvSpPr>
            <a:spLocks noGrp="1" noChangeArrowheads="1"/>
          </p:cNvSpPr>
          <p:nvPr>
            <p:ph type="body" idx="4294967295"/>
          </p:nvPr>
        </p:nvSpPr>
        <p:spPr/>
        <p:txBody>
          <a:bodyPr>
            <a:normAutofit/>
          </a:bodyPr>
          <a:lstStyle/>
          <a:p>
            <a:r>
              <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rPr>
              <a:t>It has also been suggested that “to make the most out of research evidence and to reach </a:t>
            </a:r>
            <a:r>
              <a:rPr lang="en-US" altLang="en-US" sz="2400" dirty="0" smtClean="0">
                <a:solidFill>
                  <a:srgbClr val="FFC000"/>
                </a:solidFill>
                <a:latin typeface="Times New Roman" panose="02020603050405020304" pitchFamily="18" charset="0"/>
                <a:cs typeface="Times New Roman" panose="02020603050405020304" pitchFamily="18" charset="0"/>
              </a:rPr>
              <a:t>policy makers</a:t>
            </a:r>
            <a:r>
              <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rPr>
              <a:t>, give them something in a </a:t>
            </a:r>
            <a:r>
              <a:rPr lang="en-US" altLang="en-US" sz="2400" dirty="0" smtClean="0">
                <a:solidFill>
                  <a:srgbClr val="0070C0"/>
                </a:solidFill>
                <a:latin typeface="Times New Roman" panose="02020603050405020304" pitchFamily="18" charset="0"/>
                <a:cs typeface="Times New Roman" panose="02020603050405020304" pitchFamily="18" charset="0"/>
              </a:rPr>
              <a:t>paragraph</a:t>
            </a:r>
            <a:r>
              <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rPr>
              <a:t> to get their attention; better still if you can give one </a:t>
            </a:r>
            <a:r>
              <a:rPr lang="en-US" altLang="en-US" sz="2400" dirty="0" smtClean="0">
                <a:solidFill>
                  <a:srgbClr val="0070C0"/>
                </a:solidFill>
                <a:latin typeface="Times New Roman" panose="02020603050405020304" pitchFamily="18" charset="0"/>
                <a:cs typeface="Times New Roman" panose="02020603050405020304" pitchFamily="18" charset="0"/>
              </a:rPr>
              <a:t>sentence</a:t>
            </a:r>
            <a:r>
              <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rPr>
              <a:t> that can be a slogan, a </a:t>
            </a:r>
            <a:r>
              <a:rPr lang="en-US" altLang="en-US" sz="2400" dirty="0" smtClean="0">
                <a:solidFill>
                  <a:srgbClr val="0070C0"/>
                </a:solidFill>
                <a:latin typeface="Times New Roman" panose="02020603050405020304" pitchFamily="18" charset="0"/>
                <a:cs typeface="Times New Roman" panose="02020603050405020304" pitchFamily="18" charset="0"/>
              </a:rPr>
              <a:t>mantra</a:t>
            </a:r>
            <a:r>
              <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rPr>
              <a:t> they can repeat..” </a:t>
            </a:r>
          </a:p>
          <a:p>
            <a:r>
              <a:rPr lang="en-US" altLang="en-US" sz="2400" dirty="0" smtClean="0">
                <a:solidFill>
                  <a:schemeClr val="accent2">
                    <a:lumMod val="75000"/>
                  </a:schemeClr>
                </a:solidFill>
                <a:latin typeface="Times New Roman" panose="02020603050405020304" pitchFamily="18" charset="0"/>
                <a:cs typeface="Times New Roman" panose="02020603050405020304" pitchFamily="18" charset="0"/>
              </a:rPr>
              <a:t>The language of the message is also important. For example, to influence decision makers, the research information should be in the form of “ideas” not “data.”</a:t>
            </a:r>
          </a:p>
        </p:txBody>
      </p:sp>
    </p:spTree>
    <p:extLst>
      <p:ext uri="{BB962C8B-B14F-4D97-AF65-F5344CB8AC3E}">
        <p14:creationId xmlns:p14="http://schemas.microsoft.com/office/powerpoint/2010/main" val="27139873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p:txBody>
          <a:bodyPr/>
          <a:lstStyle/>
          <a:p>
            <a:r>
              <a:rPr lang="en-US" altLang="en-US" smtClean="0"/>
              <a:t>Other Aspects:</a:t>
            </a:r>
          </a:p>
        </p:txBody>
      </p:sp>
      <p:sp>
        <p:nvSpPr>
          <p:cNvPr id="49155" name="Rectangle 3"/>
          <p:cNvSpPr>
            <a:spLocks noGrp="1" noChangeArrowheads="1"/>
          </p:cNvSpPr>
          <p:nvPr>
            <p:ph type="body" idx="4294967295"/>
          </p:nvPr>
        </p:nvSpPr>
        <p:spPr/>
        <p:txBody>
          <a:bodyPr/>
          <a:lstStyle/>
          <a:p>
            <a:r>
              <a:rPr lang="en-US" altLang="en-US" smtClean="0"/>
              <a:t>Safety</a:t>
            </a:r>
          </a:p>
          <a:p>
            <a:r>
              <a:rPr lang="en-US" altLang="en-US" smtClean="0"/>
              <a:t>Ethics</a:t>
            </a:r>
          </a:p>
          <a:p>
            <a:r>
              <a:rPr lang="en-US" altLang="en-US" smtClean="0"/>
              <a:t>Cost-effectiveness</a:t>
            </a:r>
          </a:p>
          <a:p>
            <a:r>
              <a:rPr lang="en-US" altLang="en-US" smtClean="0"/>
              <a:t>Effectiveness</a:t>
            </a:r>
            <a:endParaRPr lang="fa-IR" altLang="en-US" smtClean="0">
              <a:cs typeface="Arial" panose="020B0604020202020204" pitchFamily="34" charset="0"/>
            </a:endParaRPr>
          </a:p>
          <a:p>
            <a:r>
              <a:rPr lang="en-US" altLang="en-US" smtClean="0">
                <a:cs typeface="Arial" panose="020B0604020202020204" pitchFamily="34" charset="0"/>
              </a:rPr>
              <a:t>Organizational issues</a:t>
            </a:r>
          </a:p>
        </p:txBody>
      </p:sp>
    </p:spTree>
    <p:extLst>
      <p:ext uri="{BB962C8B-B14F-4D97-AF65-F5344CB8AC3E}">
        <p14:creationId xmlns:p14="http://schemas.microsoft.com/office/powerpoint/2010/main" val="2399362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p:txBody>
          <a:bodyPr/>
          <a:lstStyle/>
          <a:p>
            <a:endParaRPr lang="en-US" altLang="en-US" smtClean="0"/>
          </a:p>
        </p:txBody>
      </p:sp>
      <p:sp>
        <p:nvSpPr>
          <p:cNvPr id="54275" name="Rectangle 3"/>
          <p:cNvSpPr>
            <a:spLocks noGrp="1" noChangeArrowheads="1"/>
          </p:cNvSpPr>
          <p:nvPr>
            <p:ph type="body" idx="4294967295"/>
          </p:nvPr>
        </p:nvSpPr>
        <p:spPr/>
        <p:txBody>
          <a:bodyPr/>
          <a:lstStyle/>
          <a:p>
            <a:r>
              <a:rPr lang="en-US" altLang="en-US" sz="2800"/>
              <a:t>In constructing any message, it is important to focus on the 5Cs:</a:t>
            </a:r>
          </a:p>
          <a:p>
            <a:pPr lvl="2">
              <a:buFontTx/>
              <a:buNone/>
            </a:pPr>
            <a:r>
              <a:rPr lang="en-US" altLang="en-US" smtClean="0"/>
              <a:t>sure it • </a:t>
            </a:r>
            <a:r>
              <a:rPr lang="en-US" altLang="en-US" b="1" smtClean="0"/>
              <a:t>Clear</a:t>
            </a:r>
            <a:r>
              <a:rPr lang="en-US" altLang="en-US" smtClean="0"/>
              <a:t>: a message is easy to understand,</a:t>
            </a:r>
          </a:p>
          <a:p>
            <a:pPr lvl="2">
              <a:buFontTx/>
              <a:buNone/>
            </a:pPr>
            <a:r>
              <a:rPr lang="en-US" altLang="en-US" smtClean="0"/>
              <a:t>• </a:t>
            </a:r>
            <a:r>
              <a:rPr lang="en-US" altLang="en-US" b="1" smtClean="0"/>
              <a:t>Concise</a:t>
            </a:r>
            <a:r>
              <a:rPr lang="en-US" altLang="en-US" smtClean="0"/>
              <a:t>: a message is easy to read,</a:t>
            </a:r>
          </a:p>
          <a:p>
            <a:pPr lvl="2">
              <a:buFontTx/>
              <a:buNone/>
            </a:pPr>
            <a:r>
              <a:rPr lang="en-US" altLang="en-US" smtClean="0"/>
              <a:t>• </a:t>
            </a:r>
            <a:r>
              <a:rPr lang="en-US" altLang="en-US" b="1" smtClean="0"/>
              <a:t>Consistent</a:t>
            </a:r>
            <a:r>
              <a:rPr lang="en-US" altLang="en-US" smtClean="0"/>
              <a:t>: a message is related to information that is consistent with other existing information,</a:t>
            </a:r>
          </a:p>
          <a:p>
            <a:pPr lvl="2">
              <a:buFontTx/>
              <a:buNone/>
            </a:pPr>
            <a:r>
              <a:rPr lang="en-US" altLang="en-US" smtClean="0"/>
              <a:t>• </a:t>
            </a:r>
            <a:r>
              <a:rPr lang="en-US" altLang="en-US" b="1" smtClean="0"/>
              <a:t>Compelling</a:t>
            </a:r>
            <a:r>
              <a:rPr lang="en-US" altLang="en-US" smtClean="0"/>
              <a:t>: a message offers something that commands attention, </a:t>
            </a:r>
          </a:p>
          <a:p>
            <a:pPr lvl="2">
              <a:buFontTx/>
              <a:buNone/>
            </a:pPr>
            <a:r>
              <a:rPr lang="en-US" altLang="en-US" smtClean="0"/>
              <a:t>• </a:t>
            </a:r>
            <a:r>
              <a:rPr lang="en-US" altLang="en-US" b="1" smtClean="0"/>
              <a:t>Continuous</a:t>
            </a:r>
            <a:r>
              <a:rPr lang="en-US" altLang="en-US" smtClean="0"/>
              <a:t>: a message has follow-up to make is not forgotten or overlooked.</a:t>
            </a:r>
          </a:p>
        </p:txBody>
      </p:sp>
    </p:spTree>
    <p:extLst>
      <p:ext uri="{BB962C8B-B14F-4D97-AF65-F5344CB8AC3E}">
        <p14:creationId xmlns:p14="http://schemas.microsoft.com/office/powerpoint/2010/main" val="16808357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p:txBody>
          <a:bodyPr/>
          <a:lstStyle/>
          <a:p>
            <a:r>
              <a:rPr lang="en-US" altLang="en-US" smtClean="0"/>
              <a:t>Target Audiences</a:t>
            </a:r>
          </a:p>
        </p:txBody>
      </p:sp>
      <p:sp>
        <p:nvSpPr>
          <p:cNvPr id="62467" name="Rectangle 3"/>
          <p:cNvSpPr>
            <a:spLocks noGrp="1" noChangeArrowheads="1"/>
          </p:cNvSpPr>
          <p:nvPr>
            <p:ph type="body" idx="4294967295"/>
          </p:nvPr>
        </p:nvSpPr>
        <p:spPr/>
        <p:txBody>
          <a:bodyPr/>
          <a:lstStyle/>
          <a:p>
            <a:pPr>
              <a:buClr>
                <a:schemeClr val="bg2"/>
              </a:buClr>
            </a:pPr>
            <a:r>
              <a:rPr lang="en-US" altLang="en-US" sz="2000"/>
              <a:t>A message’s target audience must be clearly identified.</a:t>
            </a:r>
          </a:p>
          <a:p>
            <a:pPr>
              <a:buClr>
                <a:schemeClr val="bg2"/>
              </a:buClr>
              <a:buFontTx/>
              <a:buNone/>
            </a:pPr>
            <a:endParaRPr lang="en-US" altLang="en-US" sz="2000"/>
          </a:p>
          <a:p>
            <a:pPr>
              <a:buClr>
                <a:schemeClr val="bg2"/>
              </a:buClr>
            </a:pPr>
            <a:r>
              <a:rPr lang="en-US" altLang="en-US" sz="2000"/>
              <a:t>Multiple audience-specific messages are needed.</a:t>
            </a:r>
          </a:p>
          <a:p>
            <a:pPr>
              <a:buClr>
                <a:schemeClr val="bg2"/>
              </a:buClr>
              <a:buFontTx/>
              <a:buNone/>
            </a:pPr>
            <a:endParaRPr lang="en-US" altLang="en-US" sz="2000"/>
          </a:p>
          <a:p>
            <a:pPr>
              <a:buClr>
                <a:schemeClr val="bg2"/>
              </a:buClr>
            </a:pPr>
            <a:r>
              <a:rPr lang="en-US" altLang="en-US" sz="2000"/>
              <a:t>Research knowledge alone may not impact decisions.</a:t>
            </a:r>
          </a:p>
          <a:p>
            <a:endParaRPr lang="en-US" altLang="en-US" sz="2000"/>
          </a:p>
        </p:txBody>
      </p:sp>
    </p:spTree>
    <p:extLst>
      <p:ext uri="{BB962C8B-B14F-4D97-AF65-F5344CB8AC3E}">
        <p14:creationId xmlns:p14="http://schemas.microsoft.com/office/powerpoint/2010/main" val="29767276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ChangeArrowheads="1"/>
          </p:cNvSpPr>
          <p:nvPr>
            <p:ph type="title"/>
          </p:nvPr>
        </p:nvSpPr>
        <p:spPr/>
        <p:txBody>
          <a:bodyPr>
            <a:normAutofit/>
          </a:bodyPr>
          <a:lstStyle/>
          <a:p>
            <a:pPr eaLnBrk="1" hangingPunct="1">
              <a:defRPr/>
            </a:pPr>
            <a:r>
              <a:rPr lang="en-US" sz="3200" dirty="0">
                <a:solidFill>
                  <a:srgbClr val="961212"/>
                </a:solidFill>
                <a:latin typeface="+mn-lt"/>
              </a:rPr>
              <a:t>Target Audience (WHO?) </a:t>
            </a:r>
          </a:p>
        </p:txBody>
      </p:sp>
      <p:sp>
        <p:nvSpPr>
          <p:cNvPr id="66563" name="Rectangle 3"/>
          <p:cNvSpPr>
            <a:spLocks noGrp="1" noChangeArrowheads="1"/>
          </p:cNvSpPr>
          <p:nvPr>
            <p:ph type="body" idx="1"/>
          </p:nvPr>
        </p:nvSpPr>
        <p:spPr>
          <a:xfrm>
            <a:off x="789709" y="1143001"/>
            <a:ext cx="8809905" cy="4525963"/>
          </a:xfrm>
        </p:spPr>
        <p:txBody>
          <a:bodyPr>
            <a:normAutofit/>
          </a:bodyPr>
          <a:lstStyle/>
          <a:p>
            <a:pPr marL="0" indent="0">
              <a:lnSpc>
                <a:spcPct val="90000"/>
              </a:lnSpc>
              <a:buNone/>
            </a:pPr>
            <a:endParaRPr lang="en-CA" altLang="en-US" sz="3600" dirty="0" smtClean="0">
              <a:solidFill>
                <a:schemeClr val="accent2">
                  <a:lumMod val="75000"/>
                </a:schemeClr>
              </a:solidFill>
              <a:latin typeface="Times New Roman" panose="02020603050405020304" pitchFamily="18" charset="0"/>
              <a:cs typeface="Times New Roman" panose="02020603050405020304" pitchFamily="18" charset="0"/>
            </a:endParaRPr>
          </a:p>
          <a:p>
            <a:pPr lvl="1" eaLnBrk="1" hangingPunct="1">
              <a:lnSpc>
                <a:spcPct val="90000"/>
              </a:lnSpc>
            </a:pPr>
            <a:r>
              <a:rPr lang="en-CA" altLang="en-US" sz="3600" dirty="0">
                <a:solidFill>
                  <a:schemeClr val="accent2">
                    <a:lumMod val="75000"/>
                  </a:schemeClr>
                </a:solidFill>
                <a:latin typeface="Times New Roman" panose="02020603050405020304" pitchFamily="18" charset="0"/>
                <a:cs typeface="Times New Roman" panose="02020603050405020304" pitchFamily="18" charset="0"/>
              </a:rPr>
              <a:t>Identify the </a:t>
            </a:r>
            <a:r>
              <a:rPr lang="en-CA" altLang="en-US" sz="3600" b="1" dirty="0">
                <a:solidFill>
                  <a:schemeClr val="accent2">
                    <a:lumMod val="75000"/>
                  </a:schemeClr>
                </a:solidFill>
                <a:latin typeface="Times New Roman" panose="02020603050405020304" pitchFamily="18" charset="0"/>
                <a:cs typeface="Times New Roman" panose="02020603050405020304" pitchFamily="18" charset="0"/>
              </a:rPr>
              <a:t>most appropriate</a:t>
            </a:r>
            <a:r>
              <a:rPr lang="en-CA" altLang="en-US" sz="3600" dirty="0">
                <a:solidFill>
                  <a:schemeClr val="accent2">
                    <a:lumMod val="75000"/>
                  </a:schemeClr>
                </a:solidFill>
                <a:latin typeface="Times New Roman" panose="02020603050405020304" pitchFamily="18" charset="0"/>
                <a:cs typeface="Times New Roman" panose="02020603050405020304" pitchFamily="18" charset="0"/>
              </a:rPr>
              <a:t> target audience(s) for each message and fine-tune the message and approach to knowledge transfer for each target audience</a:t>
            </a:r>
          </a:p>
          <a:p>
            <a:pPr lvl="2" eaLnBrk="1" hangingPunct="1">
              <a:lnSpc>
                <a:spcPct val="90000"/>
              </a:lnSpc>
            </a:pPr>
            <a:endParaRPr lang="en-CA" altLang="en-US" sz="3600" dirty="0">
              <a:solidFill>
                <a:schemeClr val="accent2">
                  <a:lumMod val="7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1424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lstStyle/>
          <a:p>
            <a:pPr algn="ctr"/>
            <a:r>
              <a:rPr lang="en-US" altLang="en-US" sz="3900"/>
              <a:t>Body of research</a:t>
            </a:r>
          </a:p>
        </p:txBody>
      </p:sp>
      <p:sp>
        <p:nvSpPr>
          <p:cNvPr id="22531" name="Rectangle 3"/>
          <p:cNvSpPr>
            <a:spLocks noGrp="1" noChangeArrowheads="1"/>
          </p:cNvSpPr>
          <p:nvPr>
            <p:ph type="body" idx="4294967295"/>
          </p:nvPr>
        </p:nvSpPr>
        <p:spPr/>
        <p:txBody>
          <a:bodyPr/>
          <a:lstStyle/>
          <a:p>
            <a:r>
              <a:rPr lang="en-US" altLang="en-US" sz="3200"/>
              <a:t>The research literature strongly suggests that research organizations should transfer </a:t>
            </a:r>
            <a:r>
              <a:rPr lang="en-US" altLang="en-US" sz="3200">
                <a:solidFill>
                  <a:srgbClr val="FF0000"/>
                </a:solidFill>
              </a:rPr>
              <a:t>actionable message</a:t>
            </a:r>
            <a:r>
              <a:rPr lang="en-US" altLang="en-US" sz="3200"/>
              <a:t> from a </a:t>
            </a:r>
            <a:r>
              <a:rPr lang="en-US" altLang="en-US" sz="3200" b="1"/>
              <a:t>body of research</a:t>
            </a:r>
            <a:r>
              <a:rPr lang="en-US" altLang="en-US" sz="3200"/>
              <a:t> knowledge, not simply a single research report or the results of a single study.</a:t>
            </a:r>
          </a:p>
        </p:txBody>
      </p:sp>
    </p:spTree>
    <p:extLst>
      <p:ext uri="{BB962C8B-B14F-4D97-AF65-F5344CB8AC3E}">
        <p14:creationId xmlns:p14="http://schemas.microsoft.com/office/powerpoint/2010/main" val="304946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eaLnBrk="1" hangingPunct="1">
              <a:defRPr/>
            </a:pPr>
            <a:r>
              <a:rPr lang="en-US" sz="3200" dirty="0">
                <a:solidFill>
                  <a:srgbClr val="961212"/>
                </a:solidFill>
                <a:latin typeface="+mn-lt"/>
              </a:rPr>
              <a:t>Target Audience (WHO?) </a:t>
            </a:r>
          </a:p>
        </p:txBody>
      </p:sp>
      <p:sp>
        <p:nvSpPr>
          <p:cNvPr id="72707" name="Content Placeholder 2"/>
          <p:cNvSpPr>
            <a:spLocks noGrp="1"/>
          </p:cNvSpPr>
          <p:nvPr>
            <p:ph idx="1"/>
          </p:nvPr>
        </p:nvSpPr>
        <p:spPr/>
        <p:txBody>
          <a:bodyPr/>
          <a:lstStyle/>
          <a:p>
            <a:pPr eaLnBrk="1" hangingPunct="1"/>
            <a:r>
              <a:rPr lang="en-US" altLang="en-US" smtClean="0"/>
              <a:t>When selecting a target audience, one should consider:</a:t>
            </a:r>
          </a:p>
          <a:p>
            <a:pPr eaLnBrk="1" hangingPunct="1">
              <a:buFontTx/>
              <a:buNone/>
            </a:pPr>
            <a:endParaRPr lang="en-US" altLang="en-US" smtClean="0"/>
          </a:p>
          <a:p>
            <a:pPr lvl="1" eaLnBrk="1" hangingPunct="1">
              <a:buFontTx/>
              <a:buNone/>
            </a:pPr>
            <a:r>
              <a:rPr lang="en-US" altLang="en-US" sz="2400">
                <a:solidFill>
                  <a:schemeClr val="tx1"/>
                </a:solidFill>
              </a:rPr>
              <a:t>1) who will be able to act on the basis of the research,</a:t>
            </a:r>
          </a:p>
          <a:p>
            <a:pPr lvl="1" eaLnBrk="1" hangingPunct="1">
              <a:buFontTx/>
              <a:buNone/>
            </a:pPr>
            <a:r>
              <a:rPr lang="en-US" altLang="en-US" sz="2400">
                <a:solidFill>
                  <a:schemeClr val="tx1"/>
                </a:solidFill>
              </a:rPr>
              <a:t>2) which can influence those who act, and </a:t>
            </a:r>
          </a:p>
          <a:p>
            <a:pPr lvl="1" eaLnBrk="1" hangingPunct="1">
              <a:buFontTx/>
              <a:buNone/>
            </a:pPr>
            <a:r>
              <a:rPr lang="en-US" altLang="en-US" sz="2400">
                <a:solidFill>
                  <a:schemeClr val="tx1"/>
                </a:solidFill>
              </a:rPr>
              <a:t>3) with which audience can the most success be expected</a:t>
            </a:r>
            <a:r>
              <a:rPr lang="en-US" altLang="en-US" smtClean="0">
                <a:solidFill>
                  <a:schemeClr val="tx1"/>
                </a:solidFill>
              </a:rPr>
              <a:t>. </a:t>
            </a:r>
          </a:p>
          <a:p>
            <a:pPr eaLnBrk="1" hangingPunct="1"/>
            <a:endParaRPr lang="en-US" altLang="en-US" smtClean="0"/>
          </a:p>
        </p:txBody>
      </p:sp>
    </p:spTree>
    <p:extLst>
      <p:ext uri="{BB962C8B-B14F-4D97-AF65-F5344CB8AC3E}">
        <p14:creationId xmlns:p14="http://schemas.microsoft.com/office/powerpoint/2010/main" val="260792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sz="quarter"/>
          </p:nvPr>
        </p:nvSpPr>
        <p:spPr/>
        <p:txBody>
          <a:bodyPr/>
          <a:lstStyle/>
          <a:p>
            <a:pPr algn="ctr"/>
            <a:r>
              <a:rPr lang="fa-IR" altLang="en-US" dirty="0" smtClean="0">
                <a:cs typeface="B Nazanin" panose="00000400000000000000" pitchFamily="2" charset="-78"/>
              </a:rPr>
              <a:t>گروه مخاطب فعالیت های ترجمان دانش</a:t>
            </a:r>
            <a:endParaRPr lang="fa-IR" altLang="en-US" dirty="0" smtClean="0"/>
          </a:p>
        </p:txBody>
      </p:sp>
      <p:sp>
        <p:nvSpPr>
          <p:cNvPr id="15363" name="Content Placeholder 2"/>
          <p:cNvSpPr>
            <a:spLocks noGrp="1"/>
          </p:cNvSpPr>
          <p:nvPr>
            <p:ph sz="quarter" idx="1"/>
          </p:nvPr>
        </p:nvSpPr>
        <p:spPr/>
        <p:txBody>
          <a:bodyPr/>
          <a:lstStyle/>
          <a:p>
            <a:pPr algn="ctr" rtl="1">
              <a:buFont typeface="Wingdings" panose="05000000000000000000" pitchFamily="2" charset="2"/>
              <a:buNone/>
            </a:pPr>
            <a:r>
              <a:rPr lang="fa-IR" altLang="en-US" sz="2400">
                <a:solidFill>
                  <a:srgbClr val="00B0F0"/>
                </a:solidFill>
                <a:cs typeface="B Nazanin" panose="00000400000000000000" pitchFamily="2" charset="-78"/>
              </a:rPr>
              <a:t>استفاده کنندگان از دانش</a:t>
            </a:r>
          </a:p>
          <a:p>
            <a:pPr algn="r" rtl="1" eaLnBrk="1" hangingPunct="1">
              <a:lnSpc>
                <a:spcPct val="90000"/>
              </a:lnSpc>
              <a:buFont typeface="Courier New" panose="02070309020205020404" pitchFamily="49" charset="0"/>
              <a:buChar char="o"/>
            </a:pPr>
            <a:r>
              <a:rPr lang="fa-IR" altLang="en-US" sz="2400">
                <a:cs typeface="B Nazanin" panose="00000400000000000000" pitchFamily="2" charset="-78"/>
              </a:rPr>
              <a:t>ماکرو (</a:t>
            </a:r>
            <a:r>
              <a:rPr lang="en-US" altLang="en-US" sz="2400">
                <a:cs typeface="B Nazanin" panose="00000400000000000000" pitchFamily="2" charset="-78"/>
              </a:rPr>
              <a:t>Macro level </a:t>
            </a:r>
            <a:r>
              <a:rPr lang="fa-IR" altLang="en-US" sz="2400">
                <a:cs typeface="B Nazanin" panose="00000400000000000000" pitchFamily="2" charset="-78"/>
              </a:rPr>
              <a:t>)</a:t>
            </a:r>
            <a:r>
              <a:rPr lang="en-US" altLang="en-US" sz="2400">
                <a:cs typeface="B Nazanin" panose="00000400000000000000" pitchFamily="2" charset="-78"/>
              </a:rPr>
              <a:t> :</a:t>
            </a:r>
            <a:r>
              <a:rPr lang="fa-IR" altLang="en-US" sz="2000">
                <a:cs typeface="B Nazanin" panose="00000400000000000000" pitchFamily="2" charset="-78"/>
              </a:rPr>
              <a:t>وزارت بهداشت</a:t>
            </a:r>
          </a:p>
          <a:p>
            <a:pPr algn="r" rtl="1" eaLnBrk="1" hangingPunct="1">
              <a:lnSpc>
                <a:spcPct val="90000"/>
              </a:lnSpc>
              <a:buFont typeface="Courier New" panose="02070309020205020404" pitchFamily="49" charset="0"/>
              <a:buChar char="o"/>
            </a:pPr>
            <a:r>
              <a:rPr lang="fa-IR" altLang="en-US" sz="2400">
                <a:cs typeface="B Nazanin" panose="00000400000000000000" pitchFamily="2" charset="-78"/>
              </a:rPr>
              <a:t>مزو (</a:t>
            </a:r>
            <a:r>
              <a:rPr lang="en-US" altLang="en-US" sz="2400">
                <a:cs typeface="B Nazanin" panose="00000400000000000000" pitchFamily="2" charset="-78"/>
              </a:rPr>
              <a:t>Meso level </a:t>
            </a:r>
            <a:r>
              <a:rPr lang="fa-IR" altLang="en-US" sz="2400">
                <a:cs typeface="B Nazanin" panose="00000400000000000000" pitchFamily="2" charset="-78"/>
              </a:rPr>
              <a:t>)</a:t>
            </a:r>
            <a:r>
              <a:rPr lang="en-US" altLang="en-US" sz="2400">
                <a:cs typeface="B Nazanin" panose="00000400000000000000" pitchFamily="2" charset="-78"/>
              </a:rPr>
              <a:t>: </a:t>
            </a:r>
            <a:r>
              <a:rPr lang="fa-IR" altLang="en-US" sz="2000">
                <a:cs typeface="B Nazanin" panose="00000400000000000000" pitchFamily="2" charset="-78"/>
              </a:rPr>
              <a:t>مدیران</a:t>
            </a:r>
          </a:p>
          <a:p>
            <a:pPr algn="r" rtl="1" eaLnBrk="1" hangingPunct="1">
              <a:lnSpc>
                <a:spcPct val="90000"/>
              </a:lnSpc>
              <a:buFont typeface="Courier New" panose="02070309020205020404" pitchFamily="49" charset="0"/>
              <a:buChar char="o"/>
            </a:pPr>
            <a:r>
              <a:rPr lang="fa-IR" altLang="en-US" sz="2400">
                <a:cs typeface="B Nazanin" panose="00000400000000000000" pitchFamily="2" charset="-78"/>
              </a:rPr>
              <a:t>میکرو (</a:t>
            </a:r>
            <a:r>
              <a:rPr lang="en-US" altLang="en-US" sz="2400">
                <a:cs typeface="B Nazanin" panose="00000400000000000000" pitchFamily="2" charset="-78"/>
              </a:rPr>
              <a:t>Micro level </a:t>
            </a:r>
            <a:r>
              <a:rPr lang="fa-IR" altLang="en-US" sz="2400">
                <a:cs typeface="B Nazanin" panose="00000400000000000000" pitchFamily="2" charset="-78"/>
              </a:rPr>
              <a:t>)</a:t>
            </a:r>
            <a:r>
              <a:rPr lang="en-US" altLang="en-US" sz="2400">
                <a:cs typeface="B Nazanin" panose="00000400000000000000" pitchFamily="2" charset="-78"/>
              </a:rPr>
              <a:t>: </a:t>
            </a:r>
            <a:r>
              <a:rPr lang="fa-IR" altLang="en-US" sz="2400">
                <a:cs typeface="B Nazanin" panose="00000400000000000000" pitchFamily="2" charset="-78"/>
              </a:rPr>
              <a:t>پزشکان و پرستاران، بیماران و مردم</a:t>
            </a:r>
            <a:endParaRPr lang="fa-IR" altLang="en-US" sz="2400"/>
          </a:p>
        </p:txBody>
      </p:sp>
      <p:sp>
        <p:nvSpPr>
          <p:cNvPr id="15364" name="Content Placeholder 3"/>
          <p:cNvSpPr>
            <a:spLocks noGrp="1"/>
          </p:cNvSpPr>
          <p:nvPr>
            <p:ph sz="quarter" idx="2"/>
          </p:nvPr>
        </p:nvSpPr>
        <p:spPr/>
        <p:txBody>
          <a:bodyPr/>
          <a:lstStyle/>
          <a:p>
            <a:pPr algn="ctr" rtl="1">
              <a:buFont typeface="Wingdings" panose="05000000000000000000" pitchFamily="2" charset="2"/>
              <a:buNone/>
            </a:pPr>
            <a:r>
              <a:rPr lang="fa-IR" altLang="en-US" smtClean="0">
                <a:solidFill>
                  <a:srgbClr val="00B0F0"/>
                </a:solidFill>
                <a:cs typeface="B Nazanin" panose="00000400000000000000" pitchFamily="2" charset="-78"/>
              </a:rPr>
              <a:t>تولید کنندگان دانش</a:t>
            </a:r>
          </a:p>
          <a:p>
            <a:pPr algn="ctr" rtl="1">
              <a:buFont typeface="Wingdings" panose="05000000000000000000" pitchFamily="2" charset="2"/>
              <a:buNone/>
            </a:pPr>
            <a:r>
              <a:rPr lang="fa-IR" altLang="en-US" smtClean="0">
                <a:cs typeface="B Nazanin" panose="00000400000000000000" pitchFamily="2" charset="-78"/>
              </a:rPr>
              <a:t>سازمان های تولید کننده دانش </a:t>
            </a:r>
          </a:p>
          <a:p>
            <a:pPr algn="ctr" rtl="1">
              <a:buFont typeface="Wingdings" panose="05000000000000000000" pitchFamily="2" charset="2"/>
              <a:buNone/>
            </a:pPr>
            <a:r>
              <a:rPr lang="fa-IR" altLang="en-US" smtClean="0">
                <a:cs typeface="B Nazanin" panose="00000400000000000000" pitchFamily="2" charset="-78"/>
              </a:rPr>
              <a:t>و محققین</a:t>
            </a:r>
          </a:p>
          <a:p>
            <a:endParaRPr lang="fa-IR" altLang="en-US" smtClean="0"/>
          </a:p>
        </p:txBody>
      </p:sp>
      <p:sp>
        <p:nvSpPr>
          <p:cNvPr id="15365" name="Content Placeholder 4"/>
          <p:cNvSpPr>
            <a:spLocks noGrp="1"/>
          </p:cNvSpPr>
          <p:nvPr>
            <p:ph sz="quarter" idx="3"/>
          </p:nvPr>
        </p:nvSpPr>
        <p:spPr>
          <a:xfrm>
            <a:off x="2971800" y="4419601"/>
            <a:ext cx="6553200" cy="1427163"/>
          </a:xfrm>
        </p:spPr>
        <p:txBody>
          <a:bodyPr/>
          <a:lstStyle/>
          <a:p>
            <a:pPr algn="ctr" rtl="1">
              <a:buFont typeface="Wingdings" panose="05000000000000000000" pitchFamily="2" charset="2"/>
              <a:buNone/>
            </a:pPr>
            <a:r>
              <a:rPr lang="fa-IR" altLang="en-US" smtClean="0">
                <a:solidFill>
                  <a:srgbClr val="00B0F0"/>
                </a:solidFill>
                <a:cs typeface="B Nazanin" panose="00000400000000000000" pitchFamily="2" charset="-78"/>
              </a:rPr>
              <a:t>واسطه گرهای دانش</a:t>
            </a:r>
          </a:p>
          <a:p>
            <a:pPr algn="ctr" rtl="1">
              <a:buFont typeface="Wingdings" panose="05000000000000000000" pitchFamily="2" charset="2"/>
              <a:buNone/>
            </a:pPr>
            <a:r>
              <a:rPr lang="fa-IR" altLang="en-US" smtClean="0">
                <a:cs typeface="B Nazanin" panose="00000400000000000000" pitchFamily="2" charset="-78"/>
              </a:rPr>
              <a:t>فرد، گروه، سازمان</a:t>
            </a:r>
          </a:p>
        </p:txBody>
      </p:sp>
      <p:sp>
        <p:nvSpPr>
          <p:cNvPr id="7" name="Footer Placeholder 6"/>
          <p:cNvSpPr>
            <a:spLocks noGrp="1"/>
          </p:cNvSpPr>
          <p:nvPr>
            <p:ph type="ftr" sz="quarter" idx="10"/>
          </p:nvPr>
        </p:nvSpPr>
        <p:spPr/>
        <p:txBody>
          <a:bodyPr/>
          <a:lstStyle/>
          <a:p>
            <a:pPr>
              <a:defRPr/>
            </a:pPr>
            <a:r>
              <a:rPr lang="en-US" smtClean="0"/>
              <a:t>Copyright: Knowledge Utilization Research Center</a:t>
            </a:r>
            <a:endParaRPr lang="en-US"/>
          </a:p>
        </p:txBody>
      </p:sp>
      <p:sp>
        <p:nvSpPr>
          <p:cNvPr id="15367" name="Slide Number Placeholder 7"/>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fld id="{71A0E618-C7FC-4819-B94B-E546736FB3A0}" type="slidenum">
              <a:rPr lang="en-US" altLang="en-US"/>
              <a:pPr eaLnBrk="1" hangingPunct="1"/>
              <a:t>21</a:t>
            </a:fld>
            <a:endParaRPr lang="en-US" altLang="en-US"/>
          </a:p>
        </p:txBody>
      </p:sp>
    </p:spTree>
    <p:extLst>
      <p:ext uri="{BB962C8B-B14F-4D97-AF65-F5344CB8AC3E}">
        <p14:creationId xmlns:p14="http://schemas.microsoft.com/office/powerpoint/2010/main" val="2275538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altLang="en-US" smtClean="0"/>
              <a:t>What do brokers do?</a:t>
            </a:r>
          </a:p>
        </p:txBody>
      </p:sp>
      <p:sp>
        <p:nvSpPr>
          <p:cNvPr id="16387" name="Rectangle 3"/>
          <p:cNvSpPr>
            <a:spLocks noGrp="1" noChangeArrowheads="1"/>
          </p:cNvSpPr>
          <p:nvPr>
            <p:ph idx="1"/>
          </p:nvPr>
        </p:nvSpPr>
        <p:spPr/>
        <p:txBody>
          <a:bodyPr/>
          <a:lstStyle/>
          <a:p>
            <a:pPr eaLnBrk="1" hangingPunct="1">
              <a:lnSpc>
                <a:spcPct val="90000"/>
              </a:lnSpc>
            </a:pPr>
            <a:r>
              <a:rPr lang="en-US" altLang="en-US" smtClean="0"/>
              <a:t>Find and link people</a:t>
            </a:r>
          </a:p>
          <a:p>
            <a:pPr eaLnBrk="1" hangingPunct="1">
              <a:lnSpc>
                <a:spcPct val="90000"/>
              </a:lnSpc>
            </a:pPr>
            <a:r>
              <a:rPr lang="en-US" altLang="en-US" smtClean="0"/>
              <a:t>Work with both parties to scan the literature, summarize what exists, identify gaps</a:t>
            </a:r>
          </a:p>
          <a:p>
            <a:pPr eaLnBrk="1" hangingPunct="1">
              <a:lnSpc>
                <a:spcPct val="90000"/>
              </a:lnSpc>
            </a:pPr>
            <a:r>
              <a:rPr lang="en-US" altLang="en-US" smtClean="0"/>
              <a:t>Work with researchers and users of research to create research-able questions from policy/management issues</a:t>
            </a:r>
          </a:p>
          <a:p>
            <a:pPr eaLnBrk="1" hangingPunct="1">
              <a:lnSpc>
                <a:spcPct val="90000"/>
              </a:lnSpc>
            </a:pPr>
            <a:r>
              <a:rPr lang="en-US" altLang="en-US" smtClean="0"/>
              <a:t>Ensure that both researchers and users of research are engaged throughout the research process </a:t>
            </a:r>
          </a:p>
        </p:txBody>
      </p:sp>
      <p:sp>
        <p:nvSpPr>
          <p:cNvPr id="16388" name="Footer Placeholder 4"/>
          <p:cNvSpPr>
            <a:spLocks noGrp="1"/>
          </p:cNvSpPr>
          <p:nvPr>
            <p:ph type="ftr" sz="quarter" idx="10"/>
          </p:nvPr>
        </p:nvSpPr>
        <p:spPr>
          <a:xfrm>
            <a:off x="8077200"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r" eaLnBrk="1" hangingPunct="1"/>
            <a:r>
              <a:rPr lang="en-US" altLang="en-US" smtClean="0">
                <a:latin typeface="Arial" panose="020B0604020202020204" pitchFamily="34" charset="0"/>
              </a:rPr>
              <a:t>TUMS-KURC</a:t>
            </a:r>
          </a:p>
        </p:txBody>
      </p:sp>
    </p:spTree>
    <p:extLst>
      <p:ext uri="{BB962C8B-B14F-4D97-AF65-F5344CB8AC3E}">
        <p14:creationId xmlns:p14="http://schemas.microsoft.com/office/powerpoint/2010/main" val="3319954078"/>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2"/>
          <p:cNvSpPr>
            <a:spLocks noGrp="1" noChangeArrowheads="1"/>
          </p:cNvSpPr>
          <p:nvPr>
            <p:ph type="title"/>
          </p:nvPr>
        </p:nvSpPr>
        <p:spPr>
          <a:xfrm>
            <a:off x="1752600" y="1020764"/>
            <a:ext cx="8686800" cy="701675"/>
          </a:xfrm>
        </p:spPr>
        <p:txBody>
          <a:bodyPr>
            <a:normAutofit/>
          </a:bodyPr>
          <a:lstStyle/>
          <a:p>
            <a:pPr>
              <a:defRPr/>
            </a:pPr>
            <a:r>
              <a:t>Where is brokering done?</a:t>
            </a:r>
          </a:p>
        </p:txBody>
      </p:sp>
      <p:sp>
        <p:nvSpPr>
          <p:cNvPr id="17411" name="Rectangle 3"/>
          <p:cNvSpPr>
            <a:spLocks noGrp="1" noChangeArrowheads="1"/>
          </p:cNvSpPr>
          <p:nvPr>
            <p:ph idx="1"/>
          </p:nvPr>
        </p:nvSpPr>
        <p:spPr>
          <a:xfrm>
            <a:off x="1828800" y="2438400"/>
            <a:ext cx="8281988" cy="2667000"/>
          </a:xfrm>
        </p:spPr>
        <p:txBody>
          <a:bodyPr/>
          <a:lstStyle/>
          <a:p>
            <a:pPr eaLnBrk="1" hangingPunct="1"/>
            <a:r>
              <a:rPr lang="en-US" altLang="en-US" sz="3600"/>
              <a:t>Brokering can be done in a variety of settings</a:t>
            </a:r>
            <a:endParaRPr lang="en-US" altLang="en-US" smtClean="0">
              <a:latin typeface="Arial" panose="020B0604020202020204" pitchFamily="34" charset="0"/>
            </a:endParaRPr>
          </a:p>
          <a:p>
            <a:pPr lvl="1" eaLnBrk="1" hangingPunct="1"/>
            <a:r>
              <a:rPr lang="en-US" altLang="en-US" smtClean="0">
                <a:latin typeface="Times New Roman" panose="02020603050405020304" pitchFamily="18" charset="0"/>
                <a:cs typeface="Times New Roman" panose="02020603050405020304" pitchFamily="18" charset="0"/>
              </a:rPr>
              <a:t>Knowledge brokering organizations</a:t>
            </a:r>
          </a:p>
          <a:p>
            <a:pPr lvl="1" eaLnBrk="1" hangingPunct="1"/>
            <a:r>
              <a:rPr lang="en-US" altLang="en-US" smtClean="0">
                <a:latin typeface="Times New Roman" panose="02020603050405020304" pitchFamily="18" charset="0"/>
                <a:cs typeface="Times New Roman" panose="02020603050405020304" pitchFamily="18" charset="0"/>
              </a:rPr>
              <a:t>Individuals or teams in research organizations</a:t>
            </a:r>
          </a:p>
          <a:p>
            <a:pPr lvl="1" eaLnBrk="1" hangingPunct="1"/>
            <a:r>
              <a:rPr lang="en-US" altLang="en-US" smtClean="0">
                <a:latin typeface="Times New Roman" panose="02020603050405020304" pitchFamily="18" charset="0"/>
                <a:cs typeface="Times New Roman" panose="02020603050405020304" pitchFamily="18" charset="0"/>
              </a:rPr>
              <a:t>Individuals or teams in decision-making organizations</a:t>
            </a:r>
          </a:p>
        </p:txBody>
      </p:sp>
      <p:sp>
        <p:nvSpPr>
          <p:cNvPr id="17412" name="Footer Placeholder 4"/>
          <p:cNvSpPr>
            <a:spLocks noGrp="1"/>
          </p:cNvSpPr>
          <p:nvPr>
            <p:ph type="ftr" sz="quarter" idx="10"/>
          </p:nvPr>
        </p:nvSpPr>
        <p:spPr>
          <a:xfrm>
            <a:off x="8077200"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r" eaLnBrk="1" hangingPunct="1"/>
            <a:r>
              <a:rPr lang="en-US" altLang="en-US" smtClean="0">
                <a:latin typeface="Arial" panose="020B0604020202020204" pitchFamily="34" charset="0"/>
              </a:rPr>
              <a:t>TUMS-KURC</a:t>
            </a:r>
          </a:p>
        </p:txBody>
      </p:sp>
    </p:spTree>
    <p:extLst>
      <p:ext uri="{BB962C8B-B14F-4D97-AF65-F5344CB8AC3E}">
        <p14:creationId xmlns:p14="http://schemas.microsoft.com/office/powerpoint/2010/main" val="685346528"/>
      </p:ext>
    </p:extLst>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8"/>
          <p:cNvSpPr>
            <a:spLocks noGrp="1"/>
          </p:cNvSpPr>
          <p:nvPr>
            <p:ph type="title"/>
          </p:nvPr>
        </p:nvSpPr>
        <p:spPr/>
        <p:txBody>
          <a:bodyPr/>
          <a:lstStyle/>
          <a:p>
            <a:pPr algn="l"/>
            <a:r>
              <a:rPr lang="en-US" altLang="en-US" smtClean="0"/>
              <a:t>      Why?</a:t>
            </a:r>
          </a:p>
        </p:txBody>
      </p:sp>
      <p:sp>
        <p:nvSpPr>
          <p:cNvPr id="10243" name="Content Placeholder 9"/>
          <p:cNvSpPr>
            <a:spLocks noGrp="1"/>
          </p:cNvSpPr>
          <p:nvPr>
            <p:ph idx="1"/>
          </p:nvPr>
        </p:nvSpPr>
        <p:spPr/>
        <p:txBody>
          <a:bodyPr/>
          <a:lstStyle/>
          <a:p>
            <a:endParaRPr lang="en-US" altLang="en-US" smtClean="0"/>
          </a:p>
        </p:txBody>
      </p:sp>
      <p:sp>
        <p:nvSpPr>
          <p:cNvPr id="10244" name="Slide Number Placeholder 4"/>
          <p:cNvSpPr>
            <a:spLocks noGrp="1"/>
          </p:cNvSpPr>
          <p:nvPr>
            <p:ph type="sldNum"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fa-IR" altLang="en-US">
                <a:latin typeface="Arial" panose="020B0604020202020204" pitchFamily="34" charset="0"/>
              </a:rPr>
              <a:t>42/</a:t>
            </a:r>
            <a:fld id="{CF244335-2FDD-4361-8CBE-A2BA360C175F}" type="slidenum">
              <a:rPr lang="fa-IR" altLang="en-US">
                <a:latin typeface="Arial" panose="020B0604020202020204" pitchFamily="34" charset="0"/>
              </a:rPr>
              <a:pPr eaLnBrk="1" hangingPunct="1"/>
              <a:t>24</a:t>
            </a:fld>
            <a:endParaRPr lang="en-US" altLang="en-US">
              <a:latin typeface="Arial" panose="020B0604020202020204" pitchFamily="34" charset="0"/>
            </a:endParaRPr>
          </a:p>
        </p:txBody>
      </p:sp>
      <p:pic>
        <p:nvPicPr>
          <p:cNvPr id="1024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1981200"/>
            <a:ext cx="6500813"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ular Callout 5"/>
          <p:cNvSpPr/>
          <p:nvPr/>
        </p:nvSpPr>
        <p:spPr>
          <a:xfrm>
            <a:off x="6810376" y="0"/>
            <a:ext cx="3857625" cy="3581400"/>
          </a:xfrm>
          <a:prstGeom prst="wedgeRoundRectCallout">
            <a:avLst>
              <a:gd name="adj1" fmla="val 40"/>
              <a:gd name="adj2" fmla="val 99435"/>
              <a:gd name="adj3" fmla="val 16667"/>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a:defRPr/>
            </a:pPr>
            <a:r>
              <a:rPr lang="en-US" dirty="0">
                <a:solidFill>
                  <a:schemeClr val="tx1"/>
                </a:solidFill>
              </a:rPr>
              <a:t>The first published study on a scientific question may find the most exaggerated effect size and that as further evidence is gathered, effect sizes tend to diminish </a:t>
            </a:r>
            <a:r>
              <a:rPr lang="en-US" dirty="0">
                <a:solidFill>
                  <a:srgbClr val="FF0000"/>
                </a:solidFill>
              </a:rPr>
              <a:t>(Proteus phenomenon).</a:t>
            </a:r>
          </a:p>
          <a:p>
            <a:pPr algn="just">
              <a:defRPr/>
            </a:pPr>
            <a:endParaRPr lang="en-US" dirty="0">
              <a:solidFill>
                <a:srgbClr val="FF0000"/>
              </a:solidFill>
            </a:endParaRPr>
          </a:p>
          <a:p>
            <a:pPr algn="just">
              <a:defRPr/>
            </a:pPr>
            <a:endParaRPr lang="en-US" dirty="0">
              <a:solidFill>
                <a:schemeClr val="tx1"/>
              </a:solidFill>
            </a:endParaRPr>
          </a:p>
          <a:p>
            <a:pPr algn="just">
              <a:defRPr/>
            </a:pPr>
            <a:r>
              <a:rPr lang="en-US" dirty="0">
                <a:solidFill>
                  <a:schemeClr val="tx1"/>
                </a:solidFill>
              </a:rPr>
              <a:t>They argued that </a:t>
            </a:r>
            <a:r>
              <a:rPr lang="en-US" dirty="0">
                <a:solidFill>
                  <a:srgbClr val="FF0000"/>
                </a:solidFill>
              </a:rPr>
              <a:t>replication </a:t>
            </a:r>
          </a:p>
          <a:p>
            <a:pPr algn="just">
              <a:defRPr/>
            </a:pPr>
            <a:r>
              <a:rPr lang="en-US" dirty="0">
                <a:solidFill>
                  <a:schemeClr val="tx1"/>
                </a:solidFill>
              </a:rPr>
              <a:t>and </a:t>
            </a:r>
            <a:r>
              <a:rPr lang="en-US" dirty="0">
                <a:solidFill>
                  <a:srgbClr val="FF0000"/>
                </a:solidFill>
              </a:rPr>
              <a:t>evidence synthesis </a:t>
            </a:r>
            <a:r>
              <a:rPr lang="en-US" dirty="0">
                <a:solidFill>
                  <a:schemeClr val="tx1"/>
                </a:solidFill>
              </a:rPr>
              <a:t>is needed before knowledge translation.</a:t>
            </a:r>
          </a:p>
        </p:txBody>
      </p:sp>
      <p:sp>
        <p:nvSpPr>
          <p:cNvPr id="10247" name="TextBox 6"/>
          <p:cNvSpPr txBox="1">
            <a:spLocks noChangeArrowheads="1"/>
          </p:cNvSpPr>
          <p:nvPr/>
        </p:nvSpPr>
        <p:spPr bwMode="auto">
          <a:xfrm>
            <a:off x="2438401" y="5715001"/>
            <a:ext cx="7000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GB" altLang="en-US" sz="1400"/>
              <a:t>Ioannidis, J. (2006). </a:t>
            </a:r>
            <a:r>
              <a:rPr lang="en-GB" altLang="en-US" sz="1400" i="1"/>
              <a:t>PLOS Clinical Trials</a:t>
            </a:r>
            <a:r>
              <a:rPr lang="en-GB" altLang="en-US" sz="1400"/>
              <a:t> 1(7); e36. doi:10.1361/journal.pctr.0010036.</a:t>
            </a:r>
            <a:endParaRPr lang="en-US" altLang="en-US" sz="1400"/>
          </a:p>
        </p:txBody>
      </p:sp>
      <p:sp>
        <p:nvSpPr>
          <p:cNvPr id="10248" name="Rounded Rectangular Callout 6"/>
          <p:cNvSpPr>
            <a:spLocks noChangeArrowheads="1"/>
          </p:cNvSpPr>
          <p:nvPr/>
        </p:nvSpPr>
        <p:spPr bwMode="auto">
          <a:xfrm>
            <a:off x="8458200" y="3352800"/>
            <a:ext cx="1828800" cy="2209800"/>
          </a:xfrm>
          <a:prstGeom prst="wedgeRoundRectCallout">
            <a:avLst>
              <a:gd name="adj1" fmla="val -20833"/>
              <a:gd name="adj2" fmla="val 62500"/>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endParaRPr lang="en-US" altLang="en-US"/>
          </a:p>
        </p:txBody>
      </p:sp>
      <p:sp>
        <p:nvSpPr>
          <p:cNvPr id="10249" name="Rounded Rectangular Callout 7"/>
          <p:cNvSpPr>
            <a:spLocks noChangeArrowheads="1"/>
          </p:cNvSpPr>
          <p:nvPr/>
        </p:nvSpPr>
        <p:spPr bwMode="auto">
          <a:xfrm>
            <a:off x="8458200" y="3581400"/>
            <a:ext cx="2667000" cy="1752600"/>
          </a:xfrm>
          <a:prstGeom prst="wedgeRoundRectCallout">
            <a:avLst>
              <a:gd name="adj1" fmla="val -20833"/>
              <a:gd name="adj2" fmla="val 62500"/>
              <a:gd name="adj3"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endParaRPr lang="en-US" altLang="en-US"/>
          </a:p>
        </p:txBody>
      </p:sp>
      <p:sp>
        <p:nvSpPr>
          <p:cNvPr id="10250" name="Rectangular Callout 8"/>
          <p:cNvSpPr>
            <a:spLocks noChangeArrowheads="1"/>
          </p:cNvSpPr>
          <p:nvPr/>
        </p:nvSpPr>
        <p:spPr bwMode="auto">
          <a:xfrm>
            <a:off x="3886200" y="762000"/>
            <a:ext cx="1143000" cy="1524000"/>
          </a:xfrm>
          <a:prstGeom prst="wedgeRectCallout">
            <a:avLst>
              <a:gd name="adj1" fmla="val -20833"/>
              <a:gd name="adj2" fmla="val 625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endParaRPr lang="en-US" altLang="en-US"/>
          </a:p>
        </p:txBody>
      </p:sp>
    </p:spTree>
    <p:extLst>
      <p:ext uri="{BB962C8B-B14F-4D97-AF65-F5344CB8AC3E}">
        <p14:creationId xmlns:p14="http://schemas.microsoft.com/office/powerpoint/2010/main" val="39987541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normAutofit fontScale="90000"/>
          </a:bodyPr>
          <a:lstStyle/>
          <a:p>
            <a:pPr>
              <a:defRPr/>
            </a:pP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r>
              <a:rPr lang="en-US" smtClean="0"/>
              <a:t/>
            </a:r>
            <a:br>
              <a:rPr lang="en-US" smtClean="0"/>
            </a:br>
            <a:endParaRPr lang="en-US" smtClean="0"/>
          </a:p>
        </p:txBody>
      </p:sp>
      <p:sp>
        <p:nvSpPr>
          <p:cNvPr id="3" name="Content Placeholder 2"/>
          <p:cNvSpPr>
            <a:spLocks noGrp="1"/>
          </p:cNvSpPr>
          <p:nvPr>
            <p:ph idx="1"/>
          </p:nvPr>
        </p:nvSpPr>
        <p:spPr>
          <a:xfrm>
            <a:off x="1774826" y="714376"/>
            <a:ext cx="8075613" cy="5153025"/>
          </a:xfrm>
        </p:spPr>
        <p:txBody>
          <a:bodyPr/>
          <a:lstStyle/>
          <a:p>
            <a:pPr>
              <a:buFontTx/>
              <a:buNone/>
              <a:defRPr/>
            </a:pPr>
            <a:endParaRPr lang="en-US" sz="3600" dirty="0">
              <a:solidFill>
                <a:schemeClr val="accent2">
                  <a:lumMod val="50000"/>
                </a:schemeClr>
              </a:solidFill>
              <a:latin typeface="Comic Sans MS" pitchFamily="66" charset="0"/>
            </a:endParaRPr>
          </a:p>
          <a:p>
            <a:pPr>
              <a:buFontTx/>
              <a:buNone/>
              <a:defRPr/>
            </a:pPr>
            <a:endParaRPr lang="en-US" sz="3600" dirty="0">
              <a:solidFill>
                <a:schemeClr val="accent2">
                  <a:lumMod val="50000"/>
                </a:schemeClr>
              </a:solidFill>
              <a:latin typeface="Comic Sans MS" pitchFamily="66" charset="0"/>
            </a:endParaRPr>
          </a:p>
          <a:p>
            <a:pPr>
              <a:buFontTx/>
              <a:buNone/>
              <a:defRPr/>
            </a:pPr>
            <a:endParaRPr lang="en-US" sz="3600" dirty="0">
              <a:solidFill>
                <a:schemeClr val="accent2">
                  <a:lumMod val="50000"/>
                </a:schemeClr>
              </a:solidFill>
              <a:latin typeface="Comic Sans MS" pitchFamily="66" charset="0"/>
            </a:endParaRPr>
          </a:p>
        </p:txBody>
      </p:sp>
      <p:sp>
        <p:nvSpPr>
          <p:cNvPr id="6" name="Date Placeholder 5"/>
          <p:cNvSpPr>
            <a:spLocks noGrp="1"/>
          </p:cNvSpPr>
          <p:nvPr>
            <p:ph type="dt" sz="quarter" idx="4294967295"/>
          </p:nvPr>
        </p:nvSpPr>
        <p:spPr bwMode="auto">
          <a:xfrm>
            <a:off x="4191000" y="6324600"/>
            <a:ext cx="3810000" cy="457200"/>
          </a:xfrm>
          <a:prstGeom prst="rect">
            <a:avLst/>
          </a:prstGeom>
          <a:ln>
            <a:miter lim="800000"/>
            <a:headEnd/>
            <a:tailEnd/>
          </a:ln>
        </p:spPr>
        <p:txBody>
          <a:bodyPr/>
          <a:lstStyle/>
          <a:p>
            <a:pPr algn="ctr">
              <a:defRPr/>
            </a:pPr>
            <a:fld id="{A60BD99B-423E-4C7C-A922-BC2085E17D5E}" type="datetime1">
              <a:rPr lang="en-US" b="0">
                <a:latin typeface="+mn-lt"/>
              </a:rPr>
              <a:pPr algn="ctr">
                <a:defRPr/>
              </a:pPr>
              <a:t>7/14/2019</a:t>
            </a:fld>
            <a:endParaRPr lang="en-US" b="0">
              <a:latin typeface="+mn-lt"/>
            </a:endParaRPr>
          </a:p>
        </p:txBody>
      </p:sp>
      <p:sp>
        <p:nvSpPr>
          <p:cNvPr id="4101" name="Footer Placeholder 6"/>
          <p:cNvSpPr>
            <a:spLocks noGrp="1"/>
          </p:cNvSpPr>
          <p:nvPr>
            <p:ph type="ftr" sz="quarter" idx="10"/>
          </p:nvPr>
        </p:nvSpPr>
        <p:spPr>
          <a:xfrm>
            <a:off x="8077200"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r" eaLnBrk="1" hangingPunct="1"/>
            <a:r>
              <a:rPr lang="sv-SE" altLang="en-US" smtClean="0"/>
              <a:t>KURC</a:t>
            </a:r>
            <a:endParaRPr lang="en-US" altLang="en-US" smtClean="0"/>
          </a:p>
        </p:txBody>
      </p:sp>
      <p:sp>
        <p:nvSpPr>
          <p:cNvPr id="4102" name="Slide Number Placeholder 4"/>
          <p:cNvSpPr>
            <a:spLocks noGrp="1"/>
          </p:cNvSpPr>
          <p:nvPr>
            <p:ph type="sldNum" sz="quarter" idx="11"/>
          </p:nvPr>
        </p:nvSpPr>
        <p:spPr>
          <a:xfrm>
            <a:off x="8077200" y="6356351"/>
            <a:ext cx="21336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US" altLang="en-US"/>
              <a:t>15</a:t>
            </a:r>
          </a:p>
        </p:txBody>
      </p:sp>
      <p:sp>
        <p:nvSpPr>
          <p:cNvPr id="5" name="Content Placeholder 2"/>
          <p:cNvSpPr txBox="1">
            <a:spLocks/>
          </p:cNvSpPr>
          <p:nvPr/>
        </p:nvSpPr>
        <p:spPr bwMode="auto">
          <a:xfrm>
            <a:off x="2590800" y="2057400"/>
            <a:ext cx="7366000" cy="1905000"/>
          </a:xfrm>
          <a:prstGeom prst="rect">
            <a:avLst/>
          </a:prstGeom>
          <a:noFill/>
          <a:ln w="9525">
            <a:noFill/>
            <a:miter lim="800000"/>
            <a:headEnd/>
            <a:tailEnd/>
          </a:ln>
        </p:spPr>
        <p:txBody>
          <a:bodyPr/>
          <a:lstStyle/>
          <a:p>
            <a:pPr>
              <a:defRPr/>
            </a:pPr>
            <a:r>
              <a:rPr lang="en-US" sz="3600" cap="all" dirty="0">
                <a:solidFill>
                  <a:schemeClr val="accent2">
                    <a:lumMod val="50000"/>
                  </a:schemeClr>
                </a:solidFill>
                <a:latin typeface="Comic Sans MS" pitchFamily="66" charset="0"/>
              </a:rPr>
              <a:t>Dealing With the Media</a:t>
            </a:r>
            <a:endParaRPr lang="en-US" sz="3600" dirty="0">
              <a:solidFill>
                <a:schemeClr val="accent2">
                  <a:lumMod val="50000"/>
                </a:schemeClr>
              </a:solidFill>
              <a:latin typeface="Comic Sans MS" pitchFamily="66" charset="0"/>
            </a:endParaRPr>
          </a:p>
        </p:txBody>
      </p:sp>
    </p:spTree>
    <p:extLst>
      <p:ext uri="{BB962C8B-B14F-4D97-AF65-F5344CB8AC3E}">
        <p14:creationId xmlns:p14="http://schemas.microsoft.com/office/powerpoint/2010/main" val="1393218203"/>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endParaRPr lang="en-US" altLang="en-US" smtClean="0"/>
          </a:p>
        </p:txBody>
      </p:sp>
      <p:sp>
        <p:nvSpPr>
          <p:cNvPr id="5123" name="Content Placeholder 2"/>
          <p:cNvSpPr>
            <a:spLocks noGrp="1"/>
          </p:cNvSpPr>
          <p:nvPr>
            <p:ph idx="1"/>
          </p:nvPr>
        </p:nvSpPr>
        <p:spPr/>
        <p:txBody>
          <a:bodyPr/>
          <a:lstStyle/>
          <a:p>
            <a:r>
              <a:rPr lang="en-US" altLang="en-US" smtClean="0">
                <a:solidFill>
                  <a:srgbClr val="002060"/>
                </a:solidFill>
              </a:rPr>
              <a:t>Even though time is of the essence, feel free to tell reporters you will call them back in half an hour if you feel caught off-guard. This will give you time to collect your thoughts.</a:t>
            </a:r>
            <a:endParaRPr lang="fa-IR" altLang="en-US" smtClean="0">
              <a:solidFill>
                <a:srgbClr val="002060"/>
              </a:solidFill>
            </a:endParaRPr>
          </a:p>
          <a:p>
            <a:endParaRPr lang="fa-IR" altLang="en-US" smtClean="0">
              <a:solidFill>
                <a:srgbClr val="002060"/>
              </a:solidFill>
            </a:endParaRPr>
          </a:p>
          <a:p>
            <a:endParaRPr lang="en-US" altLang="en-US" smtClean="0">
              <a:solidFill>
                <a:srgbClr val="002060"/>
              </a:solidFill>
            </a:endParaRPr>
          </a:p>
          <a:p>
            <a:r>
              <a:rPr lang="en-US" altLang="en-US" smtClean="0">
                <a:solidFill>
                  <a:srgbClr val="002060"/>
                </a:solidFill>
                <a:latin typeface="Comic Sans MS" panose="030F0702030302020204" pitchFamily="66" charset="0"/>
              </a:rPr>
              <a:t>Determine what your two or three most critical messages</a:t>
            </a:r>
          </a:p>
          <a:p>
            <a:pPr>
              <a:buFontTx/>
              <a:buNone/>
            </a:pPr>
            <a:endParaRPr lang="en-US" altLang="en-US" smtClean="0">
              <a:solidFill>
                <a:srgbClr val="002060"/>
              </a:solidFill>
            </a:endParaRPr>
          </a:p>
          <a:p>
            <a:pPr>
              <a:buFontTx/>
              <a:buNone/>
            </a:pPr>
            <a:endParaRPr lang="en-US" altLang="en-US" smtClean="0">
              <a:solidFill>
                <a:srgbClr val="002060"/>
              </a:solidFill>
              <a:latin typeface="Comic Sans MS" panose="030F0702030302020204" pitchFamily="66" charset="0"/>
            </a:endParaRPr>
          </a:p>
          <a:p>
            <a:pPr>
              <a:buFontTx/>
              <a:buNone/>
            </a:pPr>
            <a:endParaRPr lang="en-US" altLang="en-US" smtClean="0">
              <a:solidFill>
                <a:srgbClr val="002060"/>
              </a:solidFill>
            </a:endParaRPr>
          </a:p>
          <a:p>
            <a:endParaRPr lang="en-US" altLang="en-US" smtClean="0">
              <a:solidFill>
                <a:srgbClr val="002060"/>
              </a:solidFill>
            </a:endParaRPr>
          </a:p>
        </p:txBody>
      </p:sp>
      <p:sp>
        <p:nvSpPr>
          <p:cNvPr id="5" name="Date Placeholder 4"/>
          <p:cNvSpPr>
            <a:spLocks noGrp="1"/>
          </p:cNvSpPr>
          <p:nvPr>
            <p:ph type="dt" sz="quarter" idx="4294967295"/>
          </p:nvPr>
        </p:nvSpPr>
        <p:spPr bwMode="auto">
          <a:xfrm>
            <a:off x="4191000" y="6324600"/>
            <a:ext cx="3810000" cy="457200"/>
          </a:xfrm>
          <a:prstGeom prst="rect">
            <a:avLst/>
          </a:prstGeom>
          <a:ln>
            <a:miter lim="800000"/>
            <a:headEnd/>
            <a:tailEnd/>
          </a:ln>
        </p:spPr>
        <p:txBody>
          <a:bodyPr/>
          <a:lstStyle/>
          <a:p>
            <a:pPr algn="ctr">
              <a:defRPr/>
            </a:pPr>
            <a:fld id="{1E6C5284-E6E0-44E6-B5EB-E9AC0962ECFC}" type="datetime1">
              <a:rPr lang="en-US" b="0">
                <a:latin typeface="+mn-lt"/>
              </a:rPr>
              <a:pPr algn="ctr">
                <a:defRPr/>
              </a:pPr>
              <a:t>7/14/2019</a:t>
            </a:fld>
            <a:endParaRPr lang="en-US" b="0">
              <a:latin typeface="+mn-lt"/>
            </a:endParaRPr>
          </a:p>
        </p:txBody>
      </p:sp>
      <p:sp>
        <p:nvSpPr>
          <p:cNvPr id="5125" name="Footer Placeholder 5"/>
          <p:cNvSpPr>
            <a:spLocks noGrp="1"/>
          </p:cNvSpPr>
          <p:nvPr>
            <p:ph type="ftr" sz="quarter" idx="10"/>
          </p:nvPr>
        </p:nvSpPr>
        <p:spPr>
          <a:xfrm>
            <a:off x="8077200"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r" eaLnBrk="1" hangingPunct="1"/>
            <a:r>
              <a:rPr lang="sv-SE" altLang="en-US" smtClean="0"/>
              <a:t>KURC</a:t>
            </a:r>
            <a:endParaRPr lang="en-US" altLang="en-US" smtClean="0"/>
          </a:p>
        </p:txBody>
      </p:sp>
      <p:sp>
        <p:nvSpPr>
          <p:cNvPr id="5126" name="Slide Number Placeholder 4"/>
          <p:cNvSpPr>
            <a:spLocks noGrp="1"/>
          </p:cNvSpPr>
          <p:nvPr>
            <p:ph type="sldNum" sz="quarter" idx="11"/>
          </p:nvPr>
        </p:nvSpPr>
        <p:spPr>
          <a:xfrm>
            <a:off x="10107613" y="5143501"/>
            <a:ext cx="684212" cy="41751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US" altLang="en-US"/>
              <a:t>16</a:t>
            </a:r>
          </a:p>
        </p:txBody>
      </p:sp>
    </p:spTree>
    <p:extLst>
      <p:ext uri="{BB962C8B-B14F-4D97-AF65-F5344CB8AC3E}">
        <p14:creationId xmlns:p14="http://schemas.microsoft.com/office/powerpoint/2010/main" val="1025988106"/>
      </p:ext>
    </p:extLst>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endParaRPr lang="en-US" altLang="en-US" smtClean="0"/>
          </a:p>
        </p:txBody>
      </p:sp>
      <p:sp>
        <p:nvSpPr>
          <p:cNvPr id="6147" name="Content Placeholder 2"/>
          <p:cNvSpPr>
            <a:spLocks noGrp="1"/>
          </p:cNvSpPr>
          <p:nvPr>
            <p:ph idx="1"/>
          </p:nvPr>
        </p:nvSpPr>
        <p:spPr/>
        <p:txBody>
          <a:bodyPr/>
          <a:lstStyle/>
          <a:p>
            <a:pPr>
              <a:buFontTx/>
              <a:buNone/>
            </a:pPr>
            <a:endParaRPr lang="en-US" altLang="en-US" smtClean="0">
              <a:solidFill>
                <a:srgbClr val="002060"/>
              </a:solidFill>
            </a:endParaRPr>
          </a:p>
          <a:p>
            <a:r>
              <a:rPr lang="en-US" altLang="en-US" smtClean="0">
                <a:solidFill>
                  <a:srgbClr val="002060"/>
                </a:solidFill>
              </a:rPr>
              <a:t>Speak plainly, </a:t>
            </a:r>
          </a:p>
          <a:p>
            <a:r>
              <a:rPr lang="en-US" altLang="en-US" smtClean="0">
                <a:solidFill>
                  <a:srgbClr val="002060"/>
                </a:solidFill>
              </a:rPr>
              <a:t>Always talk to the media like they are an interested neighbor or relative. </a:t>
            </a:r>
          </a:p>
          <a:p>
            <a:endParaRPr lang="en-US" altLang="en-US" smtClean="0">
              <a:solidFill>
                <a:srgbClr val="002060"/>
              </a:solidFill>
            </a:endParaRPr>
          </a:p>
          <a:p>
            <a:r>
              <a:rPr lang="en-US" altLang="en-US" smtClean="0">
                <a:solidFill>
                  <a:srgbClr val="002060"/>
                </a:solidFill>
              </a:rPr>
              <a:t> If you are unsure the journalists understood you, ask the journalists to repeat back to you what you have told them. </a:t>
            </a:r>
          </a:p>
          <a:p>
            <a:pPr>
              <a:buFontTx/>
              <a:buNone/>
            </a:pPr>
            <a:endParaRPr lang="en-US" altLang="en-US" smtClean="0">
              <a:solidFill>
                <a:srgbClr val="002060"/>
              </a:solidFill>
            </a:endParaRPr>
          </a:p>
        </p:txBody>
      </p:sp>
      <p:sp>
        <p:nvSpPr>
          <p:cNvPr id="5" name="Date Placeholder 4"/>
          <p:cNvSpPr>
            <a:spLocks noGrp="1"/>
          </p:cNvSpPr>
          <p:nvPr>
            <p:ph type="dt" sz="quarter" idx="4294967295"/>
          </p:nvPr>
        </p:nvSpPr>
        <p:spPr bwMode="auto">
          <a:xfrm>
            <a:off x="4191000" y="6324600"/>
            <a:ext cx="3810000" cy="457200"/>
          </a:xfrm>
          <a:prstGeom prst="rect">
            <a:avLst/>
          </a:prstGeom>
          <a:ln>
            <a:miter lim="800000"/>
            <a:headEnd/>
            <a:tailEnd/>
          </a:ln>
        </p:spPr>
        <p:txBody>
          <a:bodyPr/>
          <a:lstStyle/>
          <a:p>
            <a:pPr algn="ctr">
              <a:defRPr/>
            </a:pPr>
            <a:fld id="{E3358E23-FEBB-42B0-9D06-4FBE9C930F74}" type="datetime1">
              <a:rPr lang="en-US" b="0">
                <a:latin typeface="+mn-lt"/>
              </a:rPr>
              <a:pPr algn="ctr">
                <a:defRPr/>
              </a:pPr>
              <a:t>7/14/2019</a:t>
            </a:fld>
            <a:endParaRPr lang="en-US" b="0">
              <a:latin typeface="+mn-lt"/>
            </a:endParaRPr>
          </a:p>
        </p:txBody>
      </p:sp>
      <p:sp>
        <p:nvSpPr>
          <p:cNvPr id="6149" name="Footer Placeholder 5"/>
          <p:cNvSpPr>
            <a:spLocks noGrp="1"/>
          </p:cNvSpPr>
          <p:nvPr>
            <p:ph type="ftr" sz="quarter" idx="10"/>
          </p:nvPr>
        </p:nvSpPr>
        <p:spPr>
          <a:xfrm>
            <a:off x="8077200"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r" eaLnBrk="1" hangingPunct="1"/>
            <a:r>
              <a:rPr lang="sv-SE" altLang="en-US" smtClean="0"/>
              <a:t>KURC</a:t>
            </a:r>
            <a:endParaRPr lang="en-US" altLang="en-US" smtClean="0"/>
          </a:p>
        </p:txBody>
      </p:sp>
      <p:sp>
        <p:nvSpPr>
          <p:cNvPr id="6150" name="Slide Number Placeholder 4"/>
          <p:cNvSpPr>
            <a:spLocks noGrp="1"/>
          </p:cNvSpPr>
          <p:nvPr>
            <p:ph type="sldNum" sz="quarter" idx="11"/>
          </p:nvPr>
        </p:nvSpPr>
        <p:spPr>
          <a:xfrm>
            <a:off x="8077200" y="6356351"/>
            <a:ext cx="21336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US" altLang="en-US"/>
              <a:t>17</a:t>
            </a:r>
          </a:p>
        </p:txBody>
      </p:sp>
    </p:spTree>
    <p:extLst>
      <p:ext uri="{BB962C8B-B14F-4D97-AF65-F5344CB8AC3E}">
        <p14:creationId xmlns:p14="http://schemas.microsoft.com/office/powerpoint/2010/main" val="909159715"/>
      </p:ext>
    </p:extLst>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endParaRPr lang="en-US" altLang="en-US" smtClean="0"/>
          </a:p>
        </p:txBody>
      </p:sp>
      <p:sp>
        <p:nvSpPr>
          <p:cNvPr id="34819" name="Content Placeholder 2"/>
          <p:cNvSpPr>
            <a:spLocks noGrp="1"/>
          </p:cNvSpPr>
          <p:nvPr>
            <p:ph idx="1"/>
          </p:nvPr>
        </p:nvSpPr>
        <p:spPr/>
        <p:txBody>
          <a:bodyPr/>
          <a:lstStyle/>
          <a:p>
            <a:pPr>
              <a:defRPr/>
            </a:pPr>
            <a:r>
              <a:rPr lang="en-US" b="1" u="sng" dirty="0" smtClean="0">
                <a:solidFill>
                  <a:schemeClr val="tx2">
                    <a:lumMod val="60000"/>
                    <a:lumOff val="40000"/>
                  </a:schemeClr>
                </a:solidFill>
              </a:rPr>
              <a:t>Reporters will not </a:t>
            </a:r>
            <a:r>
              <a:rPr lang="en-US" dirty="0" smtClean="0"/>
              <a:t>allow you to see a story before it goes public.</a:t>
            </a:r>
          </a:p>
          <a:p>
            <a:pPr>
              <a:buFontTx/>
              <a:buNone/>
              <a:defRPr/>
            </a:pPr>
            <a:endParaRPr lang="en-US" dirty="0" smtClean="0"/>
          </a:p>
          <a:p>
            <a:pPr>
              <a:buFontTx/>
              <a:buNone/>
              <a:defRPr/>
            </a:pPr>
            <a:endParaRPr lang="en-US" dirty="0" smtClean="0"/>
          </a:p>
        </p:txBody>
      </p:sp>
      <p:sp>
        <p:nvSpPr>
          <p:cNvPr id="5" name="Date Placeholder 4"/>
          <p:cNvSpPr>
            <a:spLocks noGrp="1"/>
          </p:cNvSpPr>
          <p:nvPr>
            <p:ph type="dt" sz="quarter" idx="4294967295"/>
          </p:nvPr>
        </p:nvSpPr>
        <p:spPr bwMode="auto">
          <a:xfrm>
            <a:off x="4191000" y="6324600"/>
            <a:ext cx="3810000" cy="457200"/>
          </a:xfrm>
          <a:prstGeom prst="rect">
            <a:avLst/>
          </a:prstGeom>
          <a:ln>
            <a:miter lim="800000"/>
            <a:headEnd/>
            <a:tailEnd/>
          </a:ln>
        </p:spPr>
        <p:txBody>
          <a:bodyPr/>
          <a:lstStyle/>
          <a:p>
            <a:pPr algn="ctr">
              <a:defRPr/>
            </a:pPr>
            <a:fld id="{85EEBE87-0825-490C-AE0E-8EC9ABE0C75F}" type="datetime1">
              <a:rPr lang="en-US" b="0">
                <a:latin typeface="+mn-lt"/>
              </a:rPr>
              <a:pPr algn="ctr">
                <a:defRPr/>
              </a:pPr>
              <a:t>7/14/2019</a:t>
            </a:fld>
            <a:endParaRPr lang="en-US" b="0">
              <a:latin typeface="+mn-lt"/>
            </a:endParaRPr>
          </a:p>
        </p:txBody>
      </p:sp>
      <p:sp>
        <p:nvSpPr>
          <p:cNvPr id="7173" name="Footer Placeholder 5"/>
          <p:cNvSpPr>
            <a:spLocks noGrp="1"/>
          </p:cNvSpPr>
          <p:nvPr>
            <p:ph type="ftr" sz="quarter" idx="10"/>
          </p:nvPr>
        </p:nvSpPr>
        <p:spPr>
          <a:xfrm>
            <a:off x="8077200"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r" eaLnBrk="1" hangingPunct="1"/>
            <a:r>
              <a:rPr lang="sv-SE" altLang="en-US" smtClean="0"/>
              <a:t>KURC</a:t>
            </a:r>
            <a:endParaRPr lang="en-US" altLang="en-US" smtClean="0"/>
          </a:p>
        </p:txBody>
      </p:sp>
      <p:sp>
        <p:nvSpPr>
          <p:cNvPr id="7174" name="Slide Number Placeholder 4"/>
          <p:cNvSpPr>
            <a:spLocks noGrp="1"/>
          </p:cNvSpPr>
          <p:nvPr>
            <p:ph type="sldNum" sz="quarter" idx="11"/>
          </p:nvPr>
        </p:nvSpPr>
        <p:spPr>
          <a:xfrm>
            <a:off x="8077200" y="6356351"/>
            <a:ext cx="21336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US" altLang="en-US"/>
              <a:t>18</a:t>
            </a:r>
          </a:p>
        </p:txBody>
      </p:sp>
    </p:spTree>
    <p:extLst>
      <p:ext uri="{BB962C8B-B14F-4D97-AF65-F5344CB8AC3E}">
        <p14:creationId xmlns:p14="http://schemas.microsoft.com/office/powerpoint/2010/main" val="3158911430"/>
      </p:ext>
    </p:ext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endParaRPr lang="en-US" altLang="en-US" smtClean="0"/>
          </a:p>
        </p:txBody>
      </p:sp>
      <p:sp>
        <p:nvSpPr>
          <p:cNvPr id="8195" name="Content Placeholder 2"/>
          <p:cNvSpPr>
            <a:spLocks noGrp="1"/>
          </p:cNvSpPr>
          <p:nvPr>
            <p:ph idx="1"/>
          </p:nvPr>
        </p:nvSpPr>
        <p:spPr/>
        <p:txBody>
          <a:bodyPr/>
          <a:lstStyle/>
          <a:p>
            <a:pPr>
              <a:buFontTx/>
              <a:buNone/>
            </a:pPr>
            <a:endParaRPr lang="en-US" altLang="en-US" smtClean="0">
              <a:solidFill>
                <a:srgbClr val="002060"/>
              </a:solidFill>
              <a:latin typeface="Comic Sans MS" panose="030F0702030302020204" pitchFamily="66" charset="0"/>
            </a:endParaRPr>
          </a:p>
          <a:p>
            <a:r>
              <a:rPr lang="en-US" altLang="en-US" smtClean="0">
                <a:solidFill>
                  <a:srgbClr val="002060"/>
                </a:solidFill>
                <a:latin typeface="Comic Sans MS" panose="030F0702030302020204" pitchFamily="66" charset="0"/>
              </a:rPr>
              <a:t>The season and the day of the week may well affect your chances of getting into the paper. </a:t>
            </a:r>
          </a:p>
          <a:p>
            <a:pPr>
              <a:buFontTx/>
              <a:buNone/>
            </a:pPr>
            <a:r>
              <a:rPr lang="en-US" altLang="en-US" smtClean="0">
                <a:solidFill>
                  <a:srgbClr val="002060"/>
                </a:solidFill>
                <a:latin typeface="Comic Sans MS" panose="030F0702030302020204" pitchFamily="66" charset="0"/>
              </a:rPr>
              <a:t> </a:t>
            </a:r>
          </a:p>
          <a:p>
            <a:endParaRPr lang="en-US" altLang="en-US" smtClean="0">
              <a:solidFill>
                <a:srgbClr val="002060"/>
              </a:solidFill>
            </a:endParaRPr>
          </a:p>
        </p:txBody>
      </p:sp>
      <p:sp>
        <p:nvSpPr>
          <p:cNvPr id="5" name="Date Placeholder 4"/>
          <p:cNvSpPr>
            <a:spLocks noGrp="1"/>
          </p:cNvSpPr>
          <p:nvPr>
            <p:ph type="dt" sz="quarter" idx="4294967295"/>
          </p:nvPr>
        </p:nvSpPr>
        <p:spPr bwMode="auto">
          <a:xfrm>
            <a:off x="4191000" y="6324600"/>
            <a:ext cx="3810000" cy="457200"/>
          </a:xfrm>
          <a:prstGeom prst="rect">
            <a:avLst/>
          </a:prstGeom>
          <a:ln>
            <a:miter lim="800000"/>
            <a:headEnd/>
            <a:tailEnd/>
          </a:ln>
        </p:spPr>
        <p:txBody>
          <a:bodyPr/>
          <a:lstStyle/>
          <a:p>
            <a:pPr algn="ctr">
              <a:defRPr/>
            </a:pPr>
            <a:fld id="{D6AA653A-C13F-4658-9B91-6044CB1CF3A3}" type="datetime1">
              <a:rPr lang="en-US" b="0">
                <a:latin typeface="+mn-lt"/>
              </a:rPr>
              <a:pPr algn="ctr">
                <a:defRPr/>
              </a:pPr>
              <a:t>7/14/2019</a:t>
            </a:fld>
            <a:endParaRPr lang="en-US" b="0">
              <a:latin typeface="+mn-lt"/>
            </a:endParaRPr>
          </a:p>
        </p:txBody>
      </p:sp>
      <p:sp>
        <p:nvSpPr>
          <p:cNvPr id="8197" name="Footer Placeholder 5"/>
          <p:cNvSpPr>
            <a:spLocks noGrp="1"/>
          </p:cNvSpPr>
          <p:nvPr>
            <p:ph type="ftr" sz="quarter" idx="10"/>
          </p:nvPr>
        </p:nvSpPr>
        <p:spPr>
          <a:xfrm>
            <a:off x="8077200" y="6324600"/>
            <a:ext cx="2133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algn="r" eaLnBrk="1" hangingPunct="1"/>
            <a:r>
              <a:rPr lang="sv-SE" altLang="en-US" smtClean="0"/>
              <a:t>KURC</a:t>
            </a:r>
            <a:endParaRPr lang="en-US" altLang="en-US" smtClean="0"/>
          </a:p>
        </p:txBody>
      </p:sp>
      <p:sp>
        <p:nvSpPr>
          <p:cNvPr id="8198" name="Slide Number Placeholder 4"/>
          <p:cNvSpPr>
            <a:spLocks noGrp="1"/>
          </p:cNvSpPr>
          <p:nvPr>
            <p:ph type="sldNum" sz="quarter" idx="11"/>
          </p:nvPr>
        </p:nvSpPr>
        <p:spPr>
          <a:xfrm>
            <a:off x="8077200" y="6356351"/>
            <a:ext cx="2133600" cy="3651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000" b="1">
                <a:solidFill>
                  <a:schemeClr val="tx1"/>
                </a:solidFill>
                <a:latin typeface="Book Antiqua" panose="02040602050305030304" pitchFamily="18" charset="0"/>
                <a:cs typeface="Arial" panose="020B0604020202020204" pitchFamily="34" charset="0"/>
              </a:defRPr>
            </a:lvl1pPr>
            <a:lvl2pPr marL="742950" indent="-285750" eaLnBrk="0" hangingPunct="0">
              <a:defRPr sz="1000" b="1">
                <a:solidFill>
                  <a:schemeClr val="tx1"/>
                </a:solidFill>
                <a:latin typeface="Book Antiqua" panose="02040602050305030304" pitchFamily="18" charset="0"/>
                <a:cs typeface="Arial" panose="020B0604020202020204" pitchFamily="34" charset="0"/>
              </a:defRPr>
            </a:lvl2pPr>
            <a:lvl3pPr marL="1143000" indent="-228600" eaLnBrk="0" hangingPunct="0">
              <a:defRPr sz="1000" b="1">
                <a:solidFill>
                  <a:schemeClr val="tx1"/>
                </a:solidFill>
                <a:latin typeface="Book Antiqua" panose="02040602050305030304" pitchFamily="18" charset="0"/>
                <a:cs typeface="Arial" panose="020B0604020202020204" pitchFamily="34" charset="0"/>
              </a:defRPr>
            </a:lvl3pPr>
            <a:lvl4pPr marL="1600200" indent="-228600" eaLnBrk="0" hangingPunct="0">
              <a:defRPr sz="1000" b="1">
                <a:solidFill>
                  <a:schemeClr val="tx1"/>
                </a:solidFill>
                <a:latin typeface="Book Antiqua" panose="02040602050305030304" pitchFamily="18" charset="0"/>
                <a:cs typeface="Arial" panose="020B0604020202020204" pitchFamily="34" charset="0"/>
              </a:defRPr>
            </a:lvl4pPr>
            <a:lvl5pPr marL="2057400" indent="-228600" eaLnBrk="0" hangingPunct="0">
              <a:defRPr sz="1000" b="1">
                <a:solidFill>
                  <a:schemeClr val="tx1"/>
                </a:solidFill>
                <a:latin typeface="Book Antiqua" panose="02040602050305030304" pitchFamily="18" charset="0"/>
                <a:cs typeface="Arial" panose="020B0604020202020204" pitchFamily="34" charset="0"/>
              </a:defRPr>
            </a:lvl5pPr>
            <a:lvl6pPr marL="25146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6pPr>
            <a:lvl7pPr marL="29718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7pPr>
            <a:lvl8pPr marL="34290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8pPr>
            <a:lvl9pPr marL="3886200" indent="-228600" algn="r" eaLnBrk="0" fontAlgn="base" hangingPunct="0">
              <a:spcBef>
                <a:spcPct val="0"/>
              </a:spcBef>
              <a:spcAft>
                <a:spcPct val="0"/>
              </a:spcAft>
              <a:defRPr sz="1000" b="1">
                <a:solidFill>
                  <a:schemeClr val="tx1"/>
                </a:solidFill>
                <a:latin typeface="Book Antiqua" panose="02040602050305030304" pitchFamily="18" charset="0"/>
                <a:cs typeface="Arial" panose="020B0604020202020204" pitchFamily="34" charset="0"/>
              </a:defRPr>
            </a:lvl9pPr>
          </a:lstStyle>
          <a:p>
            <a:pPr eaLnBrk="1" hangingPunct="1"/>
            <a:r>
              <a:rPr lang="en-US" altLang="en-US"/>
              <a:t>19</a:t>
            </a:r>
          </a:p>
        </p:txBody>
      </p:sp>
    </p:spTree>
    <p:extLst>
      <p:ext uri="{BB962C8B-B14F-4D97-AF65-F5344CB8AC3E}">
        <p14:creationId xmlns:p14="http://schemas.microsoft.com/office/powerpoint/2010/main" val="3932334401"/>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idx="4294967295"/>
          </p:nvPr>
        </p:nvSpPr>
        <p:spPr/>
        <p:txBody>
          <a:bodyPr/>
          <a:lstStyle/>
          <a:p>
            <a:endParaRPr lang="en-US" altLang="en-US" smtClean="0"/>
          </a:p>
        </p:txBody>
      </p:sp>
      <p:sp>
        <p:nvSpPr>
          <p:cNvPr id="24579" name="Rectangle 3"/>
          <p:cNvSpPr>
            <a:spLocks noGrp="1" noChangeArrowheads="1"/>
          </p:cNvSpPr>
          <p:nvPr>
            <p:ph type="body" idx="4294967295"/>
          </p:nvPr>
        </p:nvSpPr>
        <p:spPr/>
        <p:txBody>
          <a:bodyPr/>
          <a:lstStyle/>
          <a:p>
            <a:r>
              <a:rPr lang="en-US" altLang="en-US" sz="3200"/>
              <a:t>The basic unit of knowledge translation should be </a:t>
            </a:r>
            <a:r>
              <a:rPr lang="en-US" altLang="en-US" sz="3200" i="1">
                <a:solidFill>
                  <a:srgbClr val="FF0000"/>
                </a:solidFill>
              </a:rPr>
              <a:t>systematic reviews</a:t>
            </a:r>
            <a:r>
              <a:rPr lang="en-US" altLang="en-US" sz="3200"/>
              <a:t> or other </a:t>
            </a:r>
            <a:r>
              <a:rPr lang="en-US" altLang="en-US" sz="3200">
                <a:solidFill>
                  <a:srgbClr val="FF0000"/>
                </a:solidFill>
              </a:rPr>
              <a:t>syntheses</a:t>
            </a:r>
            <a:r>
              <a:rPr lang="en-US" altLang="en-US" sz="3200"/>
              <a:t> of the global evidence base.</a:t>
            </a:r>
          </a:p>
          <a:p>
            <a:endParaRPr lang="en-US" altLang="en-US" sz="3200"/>
          </a:p>
          <a:p>
            <a:r>
              <a:rPr lang="en-US" altLang="en-US" sz="3200"/>
              <a:t>Always?</a:t>
            </a:r>
          </a:p>
          <a:p>
            <a:endParaRPr lang="en-US" altLang="en-US" sz="3200"/>
          </a:p>
        </p:txBody>
      </p:sp>
    </p:spTree>
    <p:extLst>
      <p:ext uri="{BB962C8B-B14F-4D97-AF65-F5344CB8AC3E}">
        <p14:creationId xmlns:p14="http://schemas.microsoft.com/office/powerpoint/2010/main" val="37622097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fontAlgn="base"/>
            <a:r>
              <a:rPr lang="en-US" dirty="0" smtClean="0"/>
              <a:t>How To Spot Fake News</a:t>
            </a:r>
            <a:endParaRPr lang="en-US" dirty="0"/>
          </a:p>
          <a:p>
            <a:pPr fontAlgn="base"/>
            <a:endParaRPr lang="en-US" i="1" dirty="0"/>
          </a:p>
          <a:p>
            <a:pPr algn="r" rtl="1"/>
            <a:r>
              <a:rPr lang="fa-IR" dirty="0"/>
              <a:t> داشتن تفکر </a:t>
            </a:r>
            <a:r>
              <a:rPr lang="fa-IR" dirty="0" smtClean="0"/>
              <a:t>نقادانه  و حمایت از آن مهارت کلیدی در سواد رسانه است</a:t>
            </a:r>
            <a:endParaRPr lang="en-US" dirty="0"/>
          </a:p>
        </p:txBody>
      </p:sp>
    </p:spTree>
    <p:extLst>
      <p:ext uri="{BB962C8B-B14F-4D97-AF65-F5344CB8AC3E}">
        <p14:creationId xmlns:p14="http://schemas.microsoft.com/office/powerpoint/2010/main" val="24282499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r" rtl="1"/>
            <a:r>
              <a:rPr lang="fa-IR" sz="2000" dirty="0" smtClean="0">
                <a:latin typeface="Times New Roman" panose="02020603050405020304" pitchFamily="18" charset="0"/>
                <a:cs typeface="Times New Roman" panose="02020603050405020304" pitchFamily="18" charset="0"/>
              </a:rPr>
              <a:t>تفاوت مقاله خبری و مقاله در ژورنال علمی؟</a:t>
            </a:r>
            <a:endParaRPr lang="en-US" sz="2000" dirty="0">
              <a:latin typeface="Times New Roman" panose="02020603050405020304" pitchFamily="18" charset="0"/>
              <a:cs typeface="Times New Roman" panose="02020603050405020304" pitchFamily="18" charset="0"/>
            </a:endParaRPr>
          </a:p>
          <a:p>
            <a:r>
              <a:rPr lang="en-US" sz="2000" b="1" dirty="0">
                <a:latin typeface="Times New Roman" panose="02020603050405020304" pitchFamily="18" charset="0"/>
                <a:cs typeface="Times New Roman" panose="02020603050405020304" pitchFamily="18" charset="0"/>
              </a:rPr>
              <a:t>Newspaper articles</a:t>
            </a:r>
            <a:r>
              <a:rPr lang="en-US" sz="2000" dirty="0">
                <a:latin typeface="Times New Roman" panose="02020603050405020304" pitchFamily="18" charset="0"/>
                <a:cs typeface="Times New Roman" panose="02020603050405020304" pitchFamily="18" charset="0"/>
              </a:rPr>
              <a:t> are written largely by </a:t>
            </a:r>
            <a:r>
              <a:rPr lang="en-US" sz="2000" b="1" dirty="0">
                <a:latin typeface="Times New Roman" panose="02020603050405020304" pitchFamily="18" charset="0"/>
                <a:cs typeface="Times New Roman" panose="02020603050405020304" pitchFamily="18" charset="0"/>
              </a:rPr>
              <a:t>newspaper</a:t>
            </a:r>
            <a:r>
              <a:rPr lang="en-US" sz="2000" dirty="0">
                <a:latin typeface="Times New Roman" panose="02020603050405020304" pitchFamily="18" charset="0"/>
                <a:cs typeface="Times New Roman" panose="02020603050405020304" pitchFamily="18" charset="0"/>
              </a:rPr>
              <a:t> staff and editors and often do not provide authors' names. ... Peer Reviewed/Refereed </a:t>
            </a:r>
            <a:r>
              <a:rPr lang="en-US" sz="2000" b="1" dirty="0">
                <a:latin typeface="Times New Roman" panose="02020603050405020304" pitchFamily="18" charset="0"/>
                <a:cs typeface="Times New Roman" panose="02020603050405020304" pitchFamily="18" charset="0"/>
              </a:rPr>
              <a:t>Journal</a:t>
            </a:r>
            <a:r>
              <a:rPr lang="en-US" sz="2000" dirty="0">
                <a:latin typeface="Times New Roman" panose="02020603050405020304" pitchFamily="18" charset="0"/>
                <a:cs typeface="Times New Roman" panose="02020603050405020304" pitchFamily="18" charset="0"/>
              </a:rPr>
              <a:t>: Most academic/scholarly </a:t>
            </a:r>
            <a:r>
              <a:rPr lang="en-US" sz="2000" b="1" dirty="0">
                <a:latin typeface="Times New Roman" panose="02020603050405020304" pitchFamily="18" charset="0"/>
                <a:cs typeface="Times New Roman" panose="02020603050405020304" pitchFamily="18" charset="0"/>
              </a:rPr>
              <a:t>journals</a:t>
            </a:r>
            <a:r>
              <a:rPr lang="en-US" sz="2000" dirty="0">
                <a:latin typeface="Times New Roman" panose="02020603050405020304" pitchFamily="18" charset="0"/>
                <a:cs typeface="Times New Roman" panose="02020603050405020304" pitchFamily="18" charset="0"/>
              </a:rPr>
              <a:t> use subject experts or "peers" to review </a:t>
            </a:r>
            <a:r>
              <a:rPr lang="en-US" sz="2000" b="1" dirty="0">
                <a:latin typeface="Times New Roman" panose="02020603050405020304" pitchFamily="18" charset="0"/>
                <a:cs typeface="Times New Roman" panose="02020603050405020304" pitchFamily="18" charset="0"/>
              </a:rPr>
              <a:t>articles</a:t>
            </a:r>
            <a:r>
              <a:rPr lang="en-US" sz="2000" dirty="0">
                <a:latin typeface="Times New Roman" panose="02020603050405020304" pitchFamily="18" charset="0"/>
                <a:cs typeface="Times New Roman" panose="02020603050405020304" pitchFamily="18" charset="0"/>
              </a:rPr>
              <a:t> being considered for publication.</a:t>
            </a:r>
          </a:p>
          <a:p>
            <a:pPr algn="r" rtl="1"/>
            <a:r>
              <a:rPr lang="fa-IR" sz="2000" dirty="0" smtClean="0">
                <a:latin typeface="Times New Roman" panose="02020603050405020304" pitchFamily="18" charset="0"/>
                <a:cs typeface="Times New Roman" panose="02020603050405020304" pitchFamily="18" charset="0"/>
              </a:rPr>
              <a:t> آیا خبر میتواند منبع مقاله علمی باشد؟</a:t>
            </a:r>
            <a:endParaRPr lang="en-US" sz="2000" dirty="0">
              <a:latin typeface="Times New Roman" panose="02020603050405020304" pitchFamily="18" charset="0"/>
              <a:cs typeface="Times New Roman" panose="02020603050405020304" pitchFamily="18" charset="0"/>
            </a:endParaRPr>
          </a:p>
          <a:p>
            <a:r>
              <a:rPr lang="en-US" sz="2000" b="1" dirty="0">
                <a:latin typeface="Times New Roman" panose="02020603050405020304" pitchFamily="18" charset="0"/>
                <a:cs typeface="Times New Roman" panose="02020603050405020304" pitchFamily="18" charset="0"/>
              </a:rPr>
              <a:t>Newspapers</a:t>
            </a:r>
            <a:r>
              <a:rPr lang="en-US" sz="2000" dirty="0">
                <a:latin typeface="Times New Roman" panose="02020603050405020304" pitchFamily="18" charset="0"/>
                <a:cs typeface="Times New Roman" panose="02020603050405020304" pitchFamily="18" charset="0"/>
              </a:rPr>
              <a:t>, tabloids and other forms of similar media are not considered </a:t>
            </a:r>
            <a:r>
              <a:rPr lang="en-US" sz="2000" b="1" dirty="0">
                <a:latin typeface="Times New Roman" panose="02020603050405020304" pitchFamily="18" charset="0"/>
                <a:cs typeface="Times New Roman" panose="02020603050405020304" pitchFamily="18" charset="0"/>
              </a:rPr>
              <a:t>academic sources</a:t>
            </a:r>
            <a:r>
              <a:rPr lang="en-US" sz="2000" dirty="0">
                <a:latin typeface="Times New Roman" panose="02020603050405020304" pitchFamily="18" charset="0"/>
                <a:cs typeface="Times New Roman" panose="02020603050405020304" pitchFamily="18" charset="0"/>
              </a:rPr>
              <a:t>. They are, however, a primary </a:t>
            </a:r>
            <a:r>
              <a:rPr lang="en-US" sz="2000" b="1" dirty="0">
                <a:latin typeface="Times New Roman" panose="02020603050405020304" pitchFamily="18" charset="0"/>
                <a:cs typeface="Times New Roman" panose="02020603050405020304" pitchFamily="18" charset="0"/>
              </a:rPr>
              <a:t>source</a:t>
            </a:r>
            <a:r>
              <a:rPr lang="en-US" sz="2000" dirty="0">
                <a:latin typeface="Times New Roman" panose="02020603050405020304" pitchFamily="18" charset="0"/>
                <a:cs typeface="Times New Roman" panose="02020603050405020304" pitchFamily="18" charset="0"/>
              </a:rPr>
              <a:t> as they provide firsthand accounts of events or experiences. ... For more information see </a:t>
            </a:r>
            <a:r>
              <a:rPr lang="en-US" sz="2000" b="1" dirty="0">
                <a:latin typeface="Times New Roman" panose="02020603050405020304" pitchFamily="18" charset="0"/>
                <a:cs typeface="Times New Roman" panose="02020603050405020304" pitchFamily="18" charset="0"/>
              </a:rPr>
              <a:t>Journals</a:t>
            </a:r>
            <a:r>
              <a:rPr lang="en-US" sz="2000" dirty="0">
                <a:latin typeface="Times New Roman" panose="02020603050405020304" pitchFamily="18" charset="0"/>
                <a:cs typeface="Times New Roman" panose="02020603050405020304" pitchFamily="18" charset="0"/>
              </a:rPr>
              <a:t> &amp; journal </a:t>
            </a:r>
            <a:r>
              <a:rPr lang="en-US" sz="2000" b="1" dirty="0">
                <a:latin typeface="Times New Roman" panose="02020603050405020304" pitchFamily="18" charset="0"/>
                <a:cs typeface="Times New Roman" panose="02020603050405020304" pitchFamily="18" charset="0"/>
              </a:rPr>
              <a:t>articles</a:t>
            </a:r>
            <a:r>
              <a:rPr lang="en-US" sz="2000" dirty="0">
                <a:latin typeface="Times New Roman" panose="02020603050405020304" pitchFamily="18" charset="0"/>
                <a:cs typeface="Times New Roman" panose="02020603050405020304" pitchFamily="18" charset="0"/>
              </a:rPr>
              <a:t> in our Finding information </a:t>
            </a:r>
            <a:r>
              <a:rPr lang="en-US" sz="2000" dirty="0" err="1">
                <a:latin typeface="Times New Roman" panose="02020603050405020304" pitchFamily="18" charset="0"/>
                <a:cs typeface="Times New Roman" panose="02020603050405020304" pitchFamily="18" charset="0"/>
              </a:rPr>
              <a:t>guide.Apr</a:t>
            </a:r>
            <a:r>
              <a:rPr lang="en-US" sz="2000" dirty="0">
                <a:latin typeface="Times New Roman" panose="02020603050405020304" pitchFamily="18" charset="0"/>
                <a:cs typeface="Times New Roman" panose="02020603050405020304" pitchFamily="18" charset="0"/>
              </a:rPr>
              <a:t> 3, </a:t>
            </a:r>
            <a:r>
              <a:rPr lang="en-US" sz="2000" dirty="0" smtClean="0">
                <a:latin typeface="Times New Roman" panose="02020603050405020304" pitchFamily="18" charset="0"/>
                <a:cs typeface="Times New Roman" panose="02020603050405020304" pitchFamily="18" charset="0"/>
              </a:rPr>
              <a:t>2019</a:t>
            </a:r>
            <a:endParaRPr lang="fa-IR" sz="2000" dirty="0" smtClean="0">
              <a:latin typeface="Times New Roman" panose="02020603050405020304" pitchFamily="18" charset="0"/>
              <a:cs typeface="Times New Roman" panose="02020603050405020304" pitchFamily="18" charset="0"/>
            </a:endParaRPr>
          </a:p>
          <a:p>
            <a:endParaRPr lang="en-US" sz="2000" dirty="0" smtClean="0">
              <a:latin typeface="Times New Roman" panose="02020603050405020304" pitchFamily="18" charset="0"/>
              <a:cs typeface="Times New Roman" panose="02020603050405020304" pitchFamily="18" charset="0"/>
            </a:endParaRPr>
          </a:p>
          <a:p>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4434063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What makes a journal credible?</a:t>
            </a:r>
          </a:p>
          <a:p>
            <a:r>
              <a:rPr lang="en-US" dirty="0"/>
              <a:t>Trade/Professional. Articles from scholarly, </a:t>
            </a:r>
            <a:r>
              <a:rPr lang="en-US" dirty="0">
                <a:solidFill>
                  <a:srgbClr val="00B0F0"/>
                </a:solidFill>
              </a:rPr>
              <a:t>peer-reviewed</a:t>
            </a:r>
            <a:r>
              <a:rPr lang="en-US" dirty="0"/>
              <a:t>, </a:t>
            </a:r>
            <a:r>
              <a:rPr lang="en-US" dirty="0">
                <a:solidFill>
                  <a:srgbClr val="00B0F0"/>
                </a:solidFill>
              </a:rPr>
              <a:t>academic</a:t>
            </a:r>
            <a:r>
              <a:rPr lang="en-US" dirty="0"/>
              <a:t>, and </a:t>
            </a:r>
            <a:r>
              <a:rPr lang="en-US" dirty="0" smtClean="0"/>
              <a:t>refereed </a:t>
            </a:r>
            <a:r>
              <a:rPr lang="en-US" b="1" dirty="0" smtClean="0"/>
              <a:t>journals</a:t>
            </a:r>
            <a:r>
              <a:rPr lang="en-US" dirty="0"/>
              <a:t> are more </a:t>
            </a:r>
            <a:r>
              <a:rPr lang="en-US" b="1" dirty="0"/>
              <a:t>credible</a:t>
            </a:r>
            <a:r>
              <a:rPr lang="en-US" dirty="0"/>
              <a:t> than articles from popular or trade </a:t>
            </a:r>
            <a:r>
              <a:rPr lang="en-US" b="1" dirty="0"/>
              <a:t>journals</a:t>
            </a:r>
            <a:r>
              <a:rPr lang="en-US" dirty="0"/>
              <a:t> ('magazines') because they have gone through the most </a:t>
            </a:r>
            <a:r>
              <a:rPr lang="en-US" dirty="0">
                <a:solidFill>
                  <a:srgbClr val="00B0F0"/>
                </a:solidFill>
              </a:rPr>
              <a:t>rigorous review process</a:t>
            </a:r>
            <a:r>
              <a:rPr lang="en-US" dirty="0"/>
              <a:t>. </a:t>
            </a:r>
          </a:p>
        </p:txBody>
      </p:sp>
    </p:spTree>
    <p:extLst>
      <p:ext uri="{BB962C8B-B14F-4D97-AF65-F5344CB8AC3E}">
        <p14:creationId xmlns:p14="http://schemas.microsoft.com/office/powerpoint/2010/main" val="13548246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ctrTitle"/>
          </p:nvPr>
        </p:nvSpPr>
        <p:spPr/>
        <p:txBody>
          <a:bodyPr/>
          <a:lstStyle/>
          <a:p>
            <a:pPr eaLnBrk="1" hangingPunct="1"/>
            <a:r>
              <a:rPr lang="en-US" altLang="en-US" smtClean="0"/>
              <a:t>Thank You!</a:t>
            </a:r>
          </a:p>
        </p:txBody>
      </p:sp>
      <p:sp>
        <p:nvSpPr>
          <p:cNvPr id="38915" name="Rectangle 5"/>
          <p:cNvSpPr>
            <a:spLocks noGrp="1" noChangeArrowheads="1"/>
          </p:cNvSpPr>
          <p:nvPr>
            <p:ph type="subTitle" idx="1"/>
          </p:nvPr>
        </p:nvSpPr>
        <p:spPr/>
        <p:txBody>
          <a:bodyPr/>
          <a:lstStyle/>
          <a:p>
            <a:pPr eaLnBrk="1" hangingPunct="1"/>
            <a:endParaRPr lang="fa-IR" altLang="en-US" smtClean="0"/>
          </a:p>
        </p:txBody>
      </p:sp>
      <p:sp>
        <p:nvSpPr>
          <p:cNvPr id="5" name="Rectangle 5"/>
          <p:cNvSpPr>
            <a:spLocks noGrp="1" noChangeArrowheads="1"/>
          </p:cNvSpPr>
          <p:nvPr>
            <p:ph type="ftr" sz="quarter" idx="11"/>
          </p:nvPr>
        </p:nvSpPr>
        <p:spPr/>
        <p:txBody>
          <a:bodyPr/>
          <a:lstStyle/>
          <a:p>
            <a:pPr>
              <a:defRPr/>
            </a:pPr>
            <a:r>
              <a:rPr lang="en-US"/>
              <a:t>Copyright: Knowledge Utilization Research Center</a:t>
            </a:r>
          </a:p>
        </p:txBody>
      </p:sp>
      <p:sp>
        <p:nvSpPr>
          <p:cNvPr id="24579" name="Rectangle 6"/>
          <p:cNvSpPr>
            <a:spLocks noGrp="1" noChangeArrowheads="1"/>
          </p:cNvSpPr>
          <p:nvPr>
            <p:ph type="sldNum" sz="quarter" idx="12"/>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750" b="1">
                <a:solidFill>
                  <a:schemeClr val="tx1"/>
                </a:solidFill>
                <a:latin typeface="Book Antiqua" panose="02040602050305030304" pitchFamily="18" charset="0"/>
                <a:cs typeface="Arial" panose="020B0604020202020204" pitchFamily="34" charset="0"/>
              </a:defRPr>
            </a:lvl1pPr>
            <a:lvl2pPr marL="557213" indent="-214313" eaLnBrk="0" hangingPunct="0">
              <a:defRPr sz="750" b="1">
                <a:solidFill>
                  <a:schemeClr val="tx1"/>
                </a:solidFill>
                <a:latin typeface="Book Antiqua" panose="02040602050305030304" pitchFamily="18" charset="0"/>
                <a:cs typeface="Arial" panose="020B0604020202020204" pitchFamily="34" charset="0"/>
              </a:defRPr>
            </a:lvl2pPr>
            <a:lvl3pPr marL="857250" indent="-171450" eaLnBrk="0" hangingPunct="0">
              <a:defRPr sz="750" b="1">
                <a:solidFill>
                  <a:schemeClr val="tx1"/>
                </a:solidFill>
                <a:latin typeface="Book Antiqua" panose="02040602050305030304" pitchFamily="18" charset="0"/>
                <a:cs typeface="Arial" panose="020B0604020202020204" pitchFamily="34" charset="0"/>
              </a:defRPr>
            </a:lvl3pPr>
            <a:lvl4pPr marL="1200150" indent="-171450" eaLnBrk="0" hangingPunct="0">
              <a:defRPr sz="750" b="1">
                <a:solidFill>
                  <a:schemeClr val="tx1"/>
                </a:solidFill>
                <a:latin typeface="Book Antiqua" panose="02040602050305030304" pitchFamily="18" charset="0"/>
                <a:cs typeface="Arial" panose="020B0604020202020204" pitchFamily="34" charset="0"/>
              </a:defRPr>
            </a:lvl4pPr>
            <a:lvl5pPr marL="1543050" indent="-171450" eaLnBrk="0" hangingPunct="0">
              <a:defRPr sz="750" b="1">
                <a:solidFill>
                  <a:schemeClr val="tx1"/>
                </a:solidFill>
                <a:latin typeface="Book Antiqua" panose="02040602050305030304" pitchFamily="18" charset="0"/>
                <a:cs typeface="Arial" panose="020B0604020202020204" pitchFamily="34" charset="0"/>
              </a:defRPr>
            </a:lvl5pPr>
            <a:lvl6pPr marL="1885950" indent="-171450" algn="r" eaLnBrk="0" fontAlgn="base" hangingPunct="0">
              <a:spcBef>
                <a:spcPct val="0"/>
              </a:spcBef>
              <a:spcAft>
                <a:spcPct val="0"/>
              </a:spcAft>
              <a:defRPr sz="750" b="1">
                <a:solidFill>
                  <a:schemeClr val="tx1"/>
                </a:solidFill>
                <a:latin typeface="Book Antiqua" panose="02040602050305030304" pitchFamily="18" charset="0"/>
                <a:cs typeface="Arial" panose="020B0604020202020204" pitchFamily="34" charset="0"/>
              </a:defRPr>
            </a:lvl6pPr>
            <a:lvl7pPr marL="2228850" indent="-171450" algn="r" eaLnBrk="0" fontAlgn="base" hangingPunct="0">
              <a:spcBef>
                <a:spcPct val="0"/>
              </a:spcBef>
              <a:spcAft>
                <a:spcPct val="0"/>
              </a:spcAft>
              <a:defRPr sz="750" b="1">
                <a:solidFill>
                  <a:schemeClr val="tx1"/>
                </a:solidFill>
                <a:latin typeface="Book Antiqua" panose="02040602050305030304" pitchFamily="18" charset="0"/>
                <a:cs typeface="Arial" panose="020B0604020202020204" pitchFamily="34" charset="0"/>
              </a:defRPr>
            </a:lvl7pPr>
            <a:lvl8pPr marL="2571750" indent="-171450" algn="r" eaLnBrk="0" fontAlgn="base" hangingPunct="0">
              <a:spcBef>
                <a:spcPct val="0"/>
              </a:spcBef>
              <a:spcAft>
                <a:spcPct val="0"/>
              </a:spcAft>
              <a:defRPr sz="750" b="1">
                <a:solidFill>
                  <a:schemeClr val="tx1"/>
                </a:solidFill>
                <a:latin typeface="Book Antiqua" panose="02040602050305030304" pitchFamily="18" charset="0"/>
                <a:cs typeface="Arial" panose="020B0604020202020204" pitchFamily="34" charset="0"/>
              </a:defRPr>
            </a:lvl8pPr>
            <a:lvl9pPr marL="2914650" indent="-171450" algn="r" eaLnBrk="0" fontAlgn="base" hangingPunct="0">
              <a:spcBef>
                <a:spcPct val="0"/>
              </a:spcBef>
              <a:spcAft>
                <a:spcPct val="0"/>
              </a:spcAft>
              <a:defRPr sz="750" b="1">
                <a:solidFill>
                  <a:schemeClr val="tx1"/>
                </a:solidFill>
                <a:latin typeface="Book Antiqua" panose="02040602050305030304" pitchFamily="18" charset="0"/>
                <a:cs typeface="Arial" panose="020B0604020202020204" pitchFamily="34" charset="0"/>
              </a:defRPr>
            </a:lvl9pPr>
          </a:lstStyle>
          <a:p>
            <a:pPr eaLnBrk="1" hangingPunct="1">
              <a:defRPr/>
            </a:pPr>
            <a:fld id="{514BD339-22BF-4B36-958E-BBEC50A7B393}" type="slidenum">
              <a:rPr lang="en-US"/>
              <a:pPr eaLnBrk="1" hangingPunct="1">
                <a:defRPr/>
              </a:pPr>
              <a:t>33</a:t>
            </a:fld>
            <a:endParaRPr lang="en-US"/>
          </a:p>
        </p:txBody>
      </p:sp>
    </p:spTree>
    <p:extLst>
      <p:ext uri="{BB962C8B-B14F-4D97-AF65-F5344CB8AC3E}">
        <p14:creationId xmlns:p14="http://schemas.microsoft.com/office/powerpoint/2010/main" val="24237221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pPr algn="ctr"/>
            <a:r>
              <a:rPr lang="en-US" altLang="en-US" smtClean="0"/>
              <a:t>Level of Evidence</a:t>
            </a:r>
          </a:p>
        </p:txBody>
      </p:sp>
      <p:sp>
        <p:nvSpPr>
          <p:cNvPr id="26627" name="Rectangle 3"/>
          <p:cNvSpPr>
            <a:spLocks noGrp="1" noChangeArrowheads="1"/>
          </p:cNvSpPr>
          <p:nvPr>
            <p:ph type="body" idx="4294967295"/>
          </p:nvPr>
        </p:nvSpPr>
        <p:spPr/>
        <p:txBody>
          <a:bodyPr/>
          <a:lstStyle/>
          <a:p>
            <a:endParaRPr lang="en-US" altLang="en-US" smtClean="0"/>
          </a:p>
        </p:txBody>
      </p:sp>
      <p:pic>
        <p:nvPicPr>
          <p:cNvPr id="266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74825" y="1341439"/>
            <a:ext cx="8066088" cy="453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4096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738313" y="142875"/>
            <a:ext cx="8229600" cy="1143000"/>
          </a:xfrm>
        </p:spPr>
        <p:txBody>
          <a:bodyPr>
            <a:normAutofit/>
          </a:bodyPr>
          <a:lstStyle/>
          <a:p>
            <a:pPr eaLnBrk="1" hangingPunct="1">
              <a:defRPr/>
            </a:pPr>
            <a:r>
              <a:rPr lang="en-US" sz="3100" dirty="0">
                <a:solidFill>
                  <a:schemeClr val="accent2">
                    <a:lumMod val="75000"/>
                  </a:schemeClr>
                </a:solidFill>
                <a:latin typeface="Times New Roman" panose="02020603050405020304" pitchFamily="18" charset="0"/>
                <a:ea typeface="+mn-ea"/>
                <a:cs typeface="Times New Roman" panose="02020603050405020304" pitchFamily="18" charset="0"/>
              </a:rPr>
              <a:t>Is it correct to consider individual studies as the unit of knowledge translation?</a:t>
            </a:r>
            <a:endParaRPr lang="en-US" dirty="0">
              <a:solidFill>
                <a:schemeClr val="accent2">
                  <a:lumMod val="75000"/>
                </a:schemeClr>
              </a:solidFill>
              <a:latin typeface="Times New Roman" panose="02020603050405020304" pitchFamily="18" charset="0"/>
              <a:cs typeface="Times New Roman" panose="02020603050405020304" pitchFamily="18" charset="0"/>
            </a:endParaRPr>
          </a:p>
        </p:txBody>
      </p:sp>
      <p:sp>
        <p:nvSpPr>
          <p:cNvPr id="3" name="Content Placeholder 2"/>
          <p:cNvSpPr>
            <a:spLocks noGrp="1"/>
          </p:cNvSpPr>
          <p:nvPr>
            <p:ph idx="4294967295"/>
          </p:nvPr>
        </p:nvSpPr>
        <p:spPr>
          <a:xfrm>
            <a:off x="1881188" y="2000251"/>
            <a:ext cx="8075612" cy="4525963"/>
          </a:xfrm>
        </p:spPr>
        <p:txBody>
          <a:bodyPr/>
          <a:lstStyle/>
          <a:p>
            <a:pPr eaLnBrk="1" hangingPunct="1"/>
            <a:r>
              <a:rPr lang="en-US" altLang="en-US" sz="2800"/>
              <a:t>This is inappropriate when the targets for knowledge translation are patients, health care professionals and policy makers.</a:t>
            </a:r>
          </a:p>
          <a:p>
            <a:pPr eaLnBrk="1" hangingPunct="1"/>
            <a:endParaRPr lang="en-US" altLang="en-US" sz="2800"/>
          </a:p>
          <a:p>
            <a:pPr eaLnBrk="1" hangingPunct="1"/>
            <a:r>
              <a:rPr lang="en-US" altLang="en-US" sz="3200"/>
              <a:t>Individual studies rarely, by themselves,  provide sufficient  evidence for policy or practice changes.</a:t>
            </a:r>
          </a:p>
        </p:txBody>
      </p:sp>
    </p:spTree>
    <p:extLst>
      <p:ext uri="{BB962C8B-B14F-4D97-AF65-F5344CB8AC3E}">
        <p14:creationId xmlns:p14="http://schemas.microsoft.com/office/powerpoint/2010/main" val="6580887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ox(in)">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idx="4294967295"/>
          </p:nvPr>
        </p:nvSpPr>
        <p:spPr/>
        <p:txBody>
          <a:bodyPr>
            <a:normAutofit/>
          </a:bodyPr>
          <a:lstStyle/>
          <a:p>
            <a:r>
              <a:rPr lang="en-US" altLang="en-US" sz="3200" dirty="0">
                <a:solidFill>
                  <a:srgbClr val="92D050"/>
                </a:solidFill>
                <a:latin typeface="Times New Roman" panose="02020603050405020304" pitchFamily="18" charset="0"/>
                <a:cs typeface="Times New Roman" panose="02020603050405020304" pitchFamily="18" charset="0"/>
              </a:rPr>
              <a:t>Not all research can or should have an impact</a:t>
            </a:r>
          </a:p>
        </p:txBody>
      </p:sp>
      <p:sp>
        <p:nvSpPr>
          <p:cNvPr id="32771" name="Rectangle 3"/>
          <p:cNvSpPr>
            <a:spLocks noGrp="1" noChangeArrowheads="1"/>
          </p:cNvSpPr>
          <p:nvPr>
            <p:ph type="body" idx="4294967295"/>
          </p:nvPr>
        </p:nvSpPr>
        <p:spPr/>
        <p:txBody>
          <a:bodyPr>
            <a:normAutofit/>
          </a:bodyPr>
          <a:lstStyle/>
          <a:p>
            <a:r>
              <a:rPr lang="en-US" altLang="en-US" sz="3600" dirty="0">
                <a:solidFill>
                  <a:schemeClr val="accent2">
                    <a:lumMod val="50000"/>
                  </a:schemeClr>
                </a:solidFill>
                <a:latin typeface="Times New Roman" panose="02020603050405020304" pitchFamily="18" charset="0"/>
                <a:cs typeface="Times New Roman" panose="02020603050405020304" pitchFamily="18" charset="0"/>
              </a:rPr>
              <a:t>Some bodies of research knowledge will not generate a “take-home” message, because either the research has no apparent application for decision makers or the findings are not conclusive.</a:t>
            </a:r>
          </a:p>
        </p:txBody>
      </p:sp>
    </p:spTree>
    <p:extLst>
      <p:ext uri="{BB962C8B-B14F-4D97-AF65-F5344CB8AC3E}">
        <p14:creationId xmlns:p14="http://schemas.microsoft.com/office/powerpoint/2010/main" val="41182997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a:lstStyle/>
          <a:p>
            <a:endParaRPr lang="en-US" altLang="en-US" smtClean="0"/>
          </a:p>
        </p:txBody>
      </p:sp>
      <p:sp>
        <p:nvSpPr>
          <p:cNvPr id="33795" name="Rectangle 3"/>
          <p:cNvSpPr>
            <a:spLocks noGrp="1" noChangeArrowheads="1"/>
          </p:cNvSpPr>
          <p:nvPr>
            <p:ph type="body" idx="4294967295"/>
          </p:nvPr>
        </p:nvSpPr>
        <p:spPr/>
        <p:txBody>
          <a:bodyPr>
            <a:normAutofit/>
          </a:bodyPr>
          <a:lstStyle/>
          <a:p>
            <a:pPr algn="just"/>
            <a:r>
              <a:rPr lang="en-US" altLang="en-US" sz="2800" dirty="0" err="1" smtClean="0"/>
              <a:t>Lavis</a:t>
            </a:r>
            <a:r>
              <a:rPr lang="en-US" altLang="en-US" sz="2800" dirty="0" smtClean="0"/>
              <a:t> has argued that the 'natural unit' for research translation should be </a:t>
            </a:r>
            <a:r>
              <a:rPr lang="en-US" altLang="en-US" sz="2800" dirty="0" smtClean="0">
                <a:solidFill>
                  <a:srgbClr val="0070C0"/>
                </a:solidFill>
              </a:rPr>
              <a:t>'actionable messages' </a:t>
            </a:r>
            <a:r>
              <a:rPr lang="en-US" altLang="en-US" sz="2800" dirty="0" smtClean="0"/>
              <a:t>arising from systematic reviews, and that the effort of promoting research findings to a given category of user should be concentrated on the fraction of </a:t>
            </a:r>
            <a:r>
              <a:rPr lang="en-US" altLang="en-US" sz="2800" dirty="0" smtClean="0">
                <a:solidFill>
                  <a:srgbClr val="0070C0"/>
                </a:solidFill>
              </a:rPr>
              <a:t>systematic reviews </a:t>
            </a:r>
            <a:r>
              <a:rPr lang="en-US" altLang="en-US" sz="2800" dirty="0" smtClean="0"/>
              <a:t>that have an actionable message for that particular audience.</a:t>
            </a:r>
          </a:p>
        </p:txBody>
      </p:sp>
    </p:spTree>
    <p:extLst>
      <p:ext uri="{BB962C8B-B14F-4D97-AF65-F5344CB8AC3E}">
        <p14:creationId xmlns:p14="http://schemas.microsoft.com/office/powerpoint/2010/main" val="21188253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sosceles Triangle 3"/>
          <p:cNvSpPr/>
          <p:nvPr/>
        </p:nvSpPr>
        <p:spPr>
          <a:xfrm>
            <a:off x="1738313" y="2000251"/>
            <a:ext cx="7929562" cy="3571875"/>
          </a:xfrm>
          <a:prstGeom prst="triangle">
            <a:avLst>
              <a:gd name="adj" fmla="val 50000"/>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a:p>
            <a:pPr algn="ctr" eaLnBrk="1" hangingPunct="1">
              <a:defRPr/>
            </a:pPr>
            <a:endParaRPr lang="en-US" dirty="0"/>
          </a:p>
          <a:p>
            <a:pPr algn="ctr" eaLnBrk="1" hangingPunct="1">
              <a:defRPr/>
            </a:pPr>
            <a:endParaRPr lang="en-US" dirty="0"/>
          </a:p>
          <a:p>
            <a:pPr algn="ctr" eaLnBrk="1" hangingPunct="1">
              <a:defRPr/>
            </a:pPr>
            <a:r>
              <a:rPr lang="en-US" dirty="0"/>
              <a:t> </a:t>
            </a:r>
          </a:p>
        </p:txBody>
      </p:sp>
      <p:sp>
        <p:nvSpPr>
          <p:cNvPr id="2" name="Title 1"/>
          <p:cNvSpPr>
            <a:spLocks noGrp="1"/>
          </p:cNvSpPr>
          <p:nvPr>
            <p:ph type="title" idx="4294967295"/>
          </p:nvPr>
        </p:nvSpPr>
        <p:spPr>
          <a:xfrm>
            <a:off x="2095500" y="357188"/>
            <a:ext cx="8229600" cy="1143000"/>
          </a:xfrm>
        </p:spPr>
        <p:txBody>
          <a:bodyPr>
            <a:normAutofit/>
          </a:bodyPr>
          <a:lstStyle/>
          <a:p>
            <a:pPr eaLnBrk="1" hangingPunct="1">
              <a:defRPr/>
            </a:pPr>
            <a:r>
              <a:rPr lang="en-US" sz="3100" dirty="0">
                <a:solidFill>
                  <a:srgbClr val="961212"/>
                </a:solidFill>
                <a:latin typeface="+mn-lt"/>
                <a:ea typeface="+mn-ea"/>
                <a:cs typeface="+mn-cs"/>
              </a:rPr>
              <a:t>Message (WHAT?) </a:t>
            </a:r>
          </a:p>
        </p:txBody>
      </p:sp>
      <p:sp>
        <p:nvSpPr>
          <p:cNvPr id="35844" name="Content Placeholder 2"/>
          <p:cNvSpPr>
            <a:spLocks noGrp="1"/>
          </p:cNvSpPr>
          <p:nvPr>
            <p:ph idx="4294967295"/>
          </p:nvPr>
        </p:nvSpPr>
        <p:spPr>
          <a:xfrm>
            <a:off x="1524001" y="1196976"/>
            <a:ext cx="8075613" cy="4525963"/>
          </a:xfrm>
        </p:spPr>
        <p:txBody>
          <a:bodyPr/>
          <a:lstStyle/>
          <a:p>
            <a:pPr eaLnBrk="1" hangingPunct="1"/>
            <a:r>
              <a:rPr lang="en-US" altLang="en-US" smtClean="0"/>
              <a:t>“Actionable messages” are preferable to single research reports or the results of single studies. </a:t>
            </a:r>
          </a:p>
        </p:txBody>
      </p:sp>
      <p:sp>
        <p:nvSpPr>
          <p:cNvPr id="5" name="TextBox 4"/>
          <p:cNvSpPr txBox="1"/>
          <p:nvPr/>
        </p:nvSpPr>
        <p:spPr>
          <a:xfrm>
            <a:off x="3000375" y="3141663"/>
            <a:ext cx="5786438" cy="2500312"/>
          </a:xfrm>
          <a:prstGeom prst="rect">
            <a:avLst/>
          </a:prstGeom>
          <a:noFill/>
        </p:spPr>
        <p:txBody>
          <a:bodyPr>
            <a:spAutoFit/>
          </a:bodyPr>
          <a:lstStyle/>
          <a:p>
            <a:pPr algn="ctr" eaLnBrk="1" hangingPunct="1">
              <a:defRPr/>
            </a:pPr>
            <a:r>
              <a:rPr lang="en-US" sz="2000" dirty="0">
                <a:solidFill>
                  <a:srgbClr val="961212"/>
                </a:solidFill>
                <a:latin typeface="Arial" charset="0"/>
              </a:rPr>
              <a:t>Actionable message</a:t>
            </a:r>
          </a:p>
          <a:p>
            <a:pPr algn="ctr" eaLnBrk="1" hangingPunct="1">
              <a:defRPr/>
            </a:pPr>
            <a:endParaRPr lang="en-US" sz="2000" dirty="0">
              <a:solidFill>
                <a:srgbClr val="FFFF00"/>
              </a:solidFill>
              <a:latin typeface="Arial" charset="0"/>
            </a:endParaRPr>
          </a:p>
          <a:p>
            <a:pPr algn="ctr" eaLnBrk="1" hangingPunct="1">
              <a:defRPr/>
            </a:pPr>
            <a:r>
              <a:rPr lang="en-US" sz="2000" dirty="0">
                <a:solidFill>
                  <a:schemeClr val="bg2">
                    <a:lumMod val="75000"/>
                  </a:schemeClr>
                </a:solidFill>
                <a:latin typeface="Arial" charset="0"/>
              </a:rPr>
              <a:t>Synthesis of  research knowledge </a:t>
            </a:r>
          </a:p>
          <a:p>
            <a:pPr algn="ctr" eaLnBrk="1" hangingPunct="1">
              <a:defRPr/>
            </a:pPr>
            <a:endParaRPr lang="en-US" sz="2000" dirty="0">
              <a:solidFill>
                <a:schemeClr val="bg2">
                  <a:lumMod val="75000"/>
                </a:schemeClr>
              </a:solidFill>
              <a:latin typeface="Arial" charset="0"/>
            </a:endParaRPr>
          </a:p>
          <a:p>
            <a:pPr algn="ctr" eaLnBrk="1" hangingPunct="1">
              <a:defRPr/>
            </a:pPr>
            <a:r>
              <a:rPr lang="en-US" sz="2000" dirty="0">
                <a:solidFill>
                  <a:schemeClr val="bg2">
                    <a:lumMod val="75000"/>
                  </a:schemeClr>
                </a:solidFill>
                <a:latin typeface="Arial" charset="0"/>
              </a:rPr>
              <a:t>Individual studies, articles and reports</a:t>
            </a:r>
          </a:p>
          <a:p>
            <a:pPr algn="ctr" eaLnBrk="1" hangingPunct="1">
              <a:defRPr/>
            </a:pPr>
            <a:endParaRPr lang="en-US" sz="2000" dirty="0">
              <a:solidFill>
                <a:schemeClr val="bg2">
                  <a:lumMod val="75000"/>
                </a:schemeClr>
              </a:solidFill>
              <a:latin typeface="Arial" charset="0"/>
            </a:endParaRPr>
          </a:p>
          <a:p>
            <a:pPr algn="ctr" eaLnBrk="1" hangingPunct="1">
              <a:defRPr/>
            </a:pPr>
            <a:r>
              <a:rPr lang="en-US" sz="2000" dirty="0">
                <a:solidFill>
                  <a:schemeClr val="bg2">
                    <a:lumMod val="75000"/>
                  </a:schemeClr>
                </a:solidFill>
                <a:latin typeface="Arial" charset="0"/>
              </a:rPr>
              <a:t>Basic, theoretical and methodological innovations</a:t>
            </a:r>
            <a:endParaRPr lang="en-US" dirty="0">
              <a:solidFill>
                <a:schemeClr val="bg2">
                  <a:lumMod val="75000"/>
                </a:schemeClr>
              </a:solidFill>
              <a:latin typeface="Arial" charset="0"/>
            </a:endParaRPr>
          </a:p>
          <a:p>
            <a:pPr eaLnBrk="1" hangingPunct="1">
              <a:defRPr/>
            </a:pPr>
            <a:endParaRPr lang="en-US" dirty="0">
              <a:solidFill>
                <a:schemeClr val="bg2">
                  <a:lumMod val="75000"/>
                </a:schemeClr>
              </a:solidFill>
              <a:latin typeface="Arial" charset="0"/>
            </a:endParaRPr>
          </a:p>
        </p:txBody>
      </p:sp>
      <p:sp>
        <p:nvSpPr>
          <p:cNvPr id="35846" name="Date Placeholder 1"/>
          <p:cNvSpPr txBox="1">
            <a:spLocks noGrp="1"/>
          </p:cNvSpPr>
          <p:nvPr/>
        </p:nvSpPr>
        <p:spPr bwMode="auto">
          <a:xfrm>
            <a:off x="9628188" y="6180138"/>
            <a:ext cx="1039812"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2400">
                <a:solidFill>
                  <a:schemeClr val="tx1"/>
                </a:solidFill>
                <a:latin typeface="Arial" panose="020B0604020202020204" pitchFamily="34" charset="0"/>
              </a:defRPr>
            </a:lvl1pPr>
            <a:lvl2pPr marL="742950" indent="-285750">
              <a:spcBef>
                <a:spcPct val="20000"/>
              </a:spcBef>
              <a:buChar char="–"/>
              <a:defRPr sz="2800">
                <a:solidFill>
                  <a:schemeClr val="bg1"/>
                </a:solidFill>
                <a:latin typeface="Arial" panose="020B0604020202020204" pitchFamily="34" charset="0"/>
              </a:defRPr>
            </a:lvl2pPr>
            <a:lvl3pPr marL="1143000" indent="-228600">
              <a:spcBef>
                <a:spcPct val="20000"/>
              </a:spcBef>
              <a:buChar char="•"/>
              <a:defRPr sz="2400">
                <a:solidFill>
                  <a:schemeClr val="bg1"/>
                </a:solidFill>
                <a:latin typeface="Arial" panose="020B0604020202020204" pitchFamily="34" charset="0"/>
              </a:defRPr>
            </a:lvl3pPr>
            <a:lvl4pPr marL="1600200" indent="-228600">
              <a:spcBef>
                <a:spcPct val="20000"/>
              </a:spcBef>
              <a:buChar char="–"/>
              <a:defRPr sz="2000">
                <a:solidFill>
                  <a:schemeClr val="bg1"/>
                </a:solidFill>
                <a:latin typeface="Arial" panose="020B0604020202020204" pitchFamily="34" charset="0"/>
              </a:defRPr>
            </a:lvl4pPr>
            <a:lvl5pPr marL="2057400" indent="-228600">
              <a:spcBef>
                <a:spcPct val="20000"/>
              </a:spcBef>
              <a:buChar char="»"/>
              <a:defRPr sz="2000">
                <a:solidFill>
                  <a:schemeClr val="bg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bg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bg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bg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bg1"/>
                </a:solidFill>
                <a:latin typeface="Arial" panose="020B0604020202020204" pitchFamily="34" charset="0"/>
              </a:defRPr>
            </a:lvl9pPr>
          </a:lstStyle>
          <a:p>
            <a:pPr eaLnBrk="1" hangingPunct="1">
              <a:spcBef>
                <a:spcPct val="0"/>
              </a:spcBef>
              <a:buFontTx/>
              <a:buNone/>
            </a:pPr>
            <a:endParaRPr lang="en-US" altLang="en-US" sz="1800" b="1"/>
          </a:p>
        </p:txBody>
      </p:sp>
    </p:spTree>
    <p:extLst>
      <p:ext uri="{BB962C8B-B14F-4D97-AF65-F5344CB8AC3E}">
        <p14:creationId xmlns:p14="http://schemas.microsoft.com/office/powerpoint/2010/main" val="31338645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p:txBody>
          <a:bodyPr/>
          <a:lstStyle/>
          <a:p>
            <a:r>
              <a:rPr lang="en-US" altLang="en-US" sz="2600"/>
              <a:t>RESULTS FOR CANADA’S APPLIED RESEARCH  CENTRES</a:t>
            </a:r>
            <a:br>
              <a:rPr lang="en-US" altLang="en-US" sz="2600"/>
            </a:br>
            <a:endParaRPr lang="en-US" altLang="en-US" sz="2600"/>
          </a:p>
        </p:txBody>
      </p:sp>
      <p:sp>
        <p:nvSpPr>
          <p:cNvPr id="39939" name="Rectangle 3"/>
          <p:cNvSpPr>
            <a:spLocks noGrp="1" noChangeArrowheads="1"/>
          </p:cNvSpPr>
          <p:nvPr>
            <p:ph type="body" idx="4294967295"/>
          </p:nvPr>
        </p:nvSpPr>
        <p:spPr/>
        <p:txBody>
          <a:bodyPr/>
          <a:lstStyle/>
          <a:p>
            <a:pPr>
              <a:buFontTx/>
              <a:buNone/>
            </a:pPr>
            <a:r>
              <a:rPr lang="en-US" altLang="en-US" b="1" smtClean="0"/>
              <a:t>Surveyed 175 applied health or economic/social research</a:t>
            </a:r>
            <a:r>
              <a:rPr lang="en-US" altLang="en-US" smtClean="0"/>
              <a:t> </a:t>
            </a:r>
            <a:r>
              <a:rPr lang="en-US" altLang="en-US" b="1" smtClean="0"/>
              <a:t>centers on knowledge transfer (KT)</a:t>
            </a:r>
          </a:p>
          <a:p>
            <a:r>
              <a:rPr lang="en-US" altLang="en-US" smtClean="0"/>
              <a:t>What is transferred?                % frequently/always</a:t>
            </a:r>
          </a:p>
          <a:p>
            <a:pPr lvl="1"/>
            <a:r>
              <a:rPr lang="en-US" altLang="en-US" sz="2400">
                <a:solidFill>
                  <a:schemeClr val="tx1"/>
                </a:solidFill>
              </a:rPr>
              <a:t>Summaries or synthesis         34</a:t>
            </a:r>
          </a:p>
          <a:p>
            <a:pPr lvl="1"/>
            <a:r>
              <a:rPr lang="en-US" altLang="en-US" sz="2400">
                <a:solidFill>
                  <a:schemeClr val="tx1"/>
                </a:solidFill>
              </a:rPr>
              <a:t>Actionable messages             30</a:t>
            </a:r>
          </a:p>
          <a:p>
            <a:r>
              <a:rPr lang="en-US" altLang="en-US" smtClean="0">
                <a:solidFill>
                  <a:srgbClr val="FF0000"/>
                </a:solidFill>
              </a:rPr>
              <a:t>i.e. over two-thirds are still doing knowledge transfer with raw results from single studies</a:t>
            </a:r>
          </a:p>
          <a:p>
            <a:endParaRPr lang="en-US" altLang="en-US" smtClean="0">
              <a:solidFill>
                <a:srgbClr val="FF0000"/>
              </a:solidFill>
            </a:endParaRPr>
          </a:p>
        </p:txBody>
      </p:sp>
    </p:spTree>
    <p:extLst>
      <p:ext uri="{BB962C8B-B14F-4D97-AF65-F5344CB8AC3E}">
        <p14:creationId xmlns:p14="http://schemas.microsoft.com/office/powerpoint/2010/main" val="35255158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2396</TotalTime>
  <Words>1332</Words>
  <Application>Microsoft Office PowerPoint</Application>
  <PresentationFormat>Widescreen</PresentationFormat>
  <Paragraphs>173</Paragraphs>
  <Slides>33</Slides>
  <Notes>11</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33</vt:i4>
      </vt:variant>
    </vt:vector>
  </HeadingPairs>
  <TitlesOfParts>
    <vt:vector size="47" baseType="lpstr">
      <vt:lpstr>Arial</vt:lpstr>
      <vt:lpstr>B Nazanin</vt:lpstr>
      <vt:lpstr>Book Antiqua</vt:lpstr>
      <vt:lpstr>Calibri</vt:lpstr>
      <vt:lpstr>Comic Sans MS</vt:lpstr>
      <vt:lpstr>Courier New</vt:lpstr>
      <vt:lpstr>Tahoma</vt:lpstr>
      <vt:lpstr>Times New Roman</vt:lpstr>
      <vt:lpstr>Trebuchet MS</vt:lpstr>
      <vt:lpstr>Wingdings</vt:lpstr>
      <vt:lpstr>Wingdings 3</vt:lpstr>
      <vt:lpstr>Zar-s</vt:lpstr>
      <vt:lpstr>Facet</vt:lpstr>
      <vt:lpstr>Bitmap Image</vt:lpstr>
      <vt:lpstr>استخراج پیام پژوهشی</vt:lpstr>
      <vt:lpstr>Body of research</vt:lpstr>
      <vt:lpstr>PowerPoint Presentation</vt:lpstr>
      <vt:lpstr>Level of Evidence</vt:lpstr>
      <vt:lpstr>Is it correct to consider individual studies as the unit of knowledge translation?</vt:lpstr>
      <vt:lpstr>Not all research can or should have an impact</vt:lpstr>
      <vt:lpstr>PowerPoint Presentation</vt:lpstr>
      <vt:lpstr>Message (WHAT?) </vt:lpstr>
      <vt:lpstr>RESULTS FOR CANADA’S APPLIED RESEARCH  CENTRES </vt:lpstr>
      <vt:lpstr>For Example</vt:lpstr>
      <vt:lpstr>“What should be transferred?”</vt:lpstr>
      <vt:lpstr>Target Audience: definition</vt:lpstr>
      <vt:lpstr>Target Audience ( To WHOM?) </vt:lpstr>
      <vt:lpstr>Tailoring your Findings for Research Users   </vt:lpstr>
      <vt:lpstr>PowerPoint Presentation</vt:lpstr>
      <vt:lpstr>Other Aspects:</vt:lpstr>
      <vt:lpstr>PowerPoint Presentation</vt:lpstr>
      <vt:lpstr>Target Audiences</vt:lpstr>
      <vt:lpstr>Target Audience (WHO?) </vt:lpstr>
      <vt:lpstr>Target Audience (WHO?) </vt:lpstr>
      <vt:lpstr>گروه مخاطب فعالیت های ترجمان دانش</vt:lpstr>
      <vt:lpstr>What do brokers do?</vt:lpstr>
      <vt:lpstr>Where is brokering done?</vt:lpstr>
      <vt:lpstr>      Why?</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kurc1</dc:creator>
  <cp:lastModifiedBy>Moorche</cp:lastModifiedBy>
  <cp:revision>55</cp:revision>
  <dcterms:created xsi:type="dcterms:W3CDTF">2019-07-09T08:52:39Z</dcterms:created>
  <dcterms:modified xsi:type="dcterms:W3CDTF">2019-07-15T02:20:41Z</dcterms:modified>
</cp:coreProperties>
</file>