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notesMasterIdLst>
    <p:notesMasterId r:id="rId52"/>
  </p:notesMasterIdLst>
  <p:sldIdLst>
    <p:sldId id="269" r:id="rId5"/>
    <p:sldId id="335" r:id="rId6"/>
    <p:sldId id="411" r:id="rId7"/>
    <p:sldId id="413" r:id="rId8"/>
    <p:sldId id="412" r:id="rId9"/>
    <p:sldId id="415" r:id="rId10"/>
    <p:sldId id="388" r:id="rId11"/>
    <p:sldId id="389" r:id="rId12"/>
    <p:sldId id="387" r:id="rId13"/>
    <p:sldId id="396" r:id="rId14"/>
    <p:sldId id="416" r:id="rId15"/>
    <p:sldId id="398" r:id="rId16"/>
    <p:sldId id="436" r:id="rId17"/>
    <p:sldId id="437" r:id="rId18"/>
    <p:sldId id="418" r:id="rId19"/>
    <p:sldId id="390" r:id="rId20"/>
    <p:sldId id="391" r:id="rId21"/>
    <p:sldId id="393" r:id="rId22"/>
    <p:sldId id="392" r:id="rId23"/>
    <p:sldId id="394" r:id="rId24"/>
    <p:sldId id="395" r:id="rId25"/>
    <p:sldId id="403" r:id="rId26"/>
    <p:sldId id="438" r:id="rId27"/>
    <p:sldId id="439" r:id="rId28"/>
    <p:sldId id="440" r:id="rId29"/>
    <p:sldId id="441" r:id="rId30"/>
    <p:sldId id="442" r:id="rId31"/>
    <p:sldId id="465" r:id="rId32"/>
    <p:sldId id="443" r:id="rId33"/>
    <p:sldId id="463" r:id="rId34"/>
    <p:sldId id="446" r:id="rId35"/>
    <p:sldId id="447" r:id="rId36"/>
    <p:sldId id="450" r:id="rId37"/>
    <p:sldId id="464" r:id="rId38"/>
    <p:sldId id="452" r:id="rId39"/>
    <p:sldId id="453" r:id="rId40"/>
    <p:sldId id="454" r:id="rId41"/>
    <p:sldId id="455" r:id="rId42"/>
    <p:sldId id="456" r:id="rId43"/>
    <p:sldId id="457" r:id="rId44"/>
    <p:sldId id="458" r:id="rId45"/>
    <p:sldId id="459" r:id="rId46"/>
    <p:sldId id="460" r:id="rId47"/>
    <p:sldId id="461" r:id="rId48"/>
    <p:sldId id="462" r:id="rId49"/>
    <p:sldId id="401" r:id="rId50"/>
    <p:sldId id="402"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1428" y="-12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3522C3B-FAF8-4909-A18D-8A8674B52ECC}" type="datetimeFigureOut">
              <a:rPr lang="en-US" smtClean="0"/>
              <a:pPr/>
              <a:t>7/8/2019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D07DF9-2540-41F0-A1B4-CA135556D70B}" type="slidenum">
              <a:rPr lang="en-US" smtClean="0"/>
              <a:pPr/>
              <a:t>‹#›</a:t>
            </a:fld>
            <a:endParaRPr lang="en-US"/>
          </a:p>
        </p:txBody>
      </p:sp>
    </p:spTree>
    <p:extLst>
      <p:ext uri="{BB962C8B-B14F-4D97-AF65-F5344CB8AC3E}">
        <p14:creationId xmlns:p14="http://schemas.microsoft.com/office/powerpoint/2010/main" val="30257914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r>
              <a:rPr lang="en-US" smtClean="0"/>
              <a:t>The many questions encountered by researchers and clinicians are often not ‘answerable’ in research terms. The generating of an answerable clinical research question often involves a degree of specification, or ‘funnelling’, whereby a large topic is broken down into a smaller, more manageable topic or topics. Many researchers’ first experience of the research process is a quest to ‘solve all the problems of the world’, followed by consultation with supervisors or senior researchers which results in substantial focusing of broad initial ideas. This process is critical, as a methodological approach used to address a question that is too broad may lack rigor. Furthermore, lack of focus in a research question creates inefficiencies in the research process itself. It is extremely difficult to recalibrate and reframe a research question once the process of seeking an answer is underway.</a:t>
            </a:r>
          </a:p>
        </p:txBody>
      </p:sp>
      <p:sp>
        <p:nvSpPr>
          <p:cNvPr id="39940" name="Slide Number Placeholder 3"/>
          <p:cNvSpPr>
            <a:spLocks noGrp="1"/>
          </p:cNvSpPr>
          <p:nvPr>
            <p:ph type="sldNum" sz="quarter" idx="5"/>
          </p:nvPr>
        </p:nvSpPr>
        <p:spPr>
          <a:noFill/>
        </p:spPr>
        <p:txBody>
          <a:bodyPr/>
          <a:lstStyle/>
          <a:p>
            <a:fld id="{A3218EDA-D2C0-4BA4-9972-53DBF9E2171A}" type="slidenum">
              <a:rPr lang="en-US" smtClean="0">
                <a:solidFill>
                  <a:srgbClr val="000000"/>
                </a:solidFill>
              </a:rPr>
              <a:pPr/>
              <a:t>27</a:t>
            </a:fld>
            <a:endParaRPr 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8D07DF9-2540-41F0-A1B4-CA135556D70B}" type="slidenum">
              <a:rPr lang="en-US" smtClean="0"/>
              <a:pPr/>
              <a:t>36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EFDFB728-00D4-46F0-B2EF-BC074B1F2631}" type="datetimeFigureOut">
              <a:rPr lang="en-US" smtClean="0">
                <a:solidFill>
                  <a:srgbClr val="464653"/>
                </a:solidFill>
              </a:rPr>
              <a:pPr/>
              <a:t>7/8/2019</a:t>
            </a:fld>
            <a:endParaRPr lang="en-US">
              <a:solidFill>
                <a:srgbClr val="464653"/>
              </a:solidFill>
            </a:endParaRPr>
          </a:p>
        </p:txBody>
      </p:sp>
      <p:sp>
        <p:nvSpPr>
          <p:cNvPr id="17" name="Footer Placeholder 16"/>
          <p:cNvSpPr>
            <a:spLocks noGrp="1"/>
          </p:cNvSpPr>
          <p:nvPr>
            <p:ph type="ftr" sz="quarter" idx="11"/>
          </p:nvPr>
        </p:nvSpPr>
        <p:spPr>
          <a:xfrm>
            <a:off x="2898648" y="6355080"/>
            <a:ext cx="3474720" cy="365760"/>
          </a:xfrm>
        </p:spPr>
        <p:txBody>
          <a:bodyPr/>
          <a:lstStyle/>
          <a:p>
            <a:endParaRPr lang="en-US">
              <a:solidFill>
                <a:srgbClr val="464653"/>
              </a:solidFill>
            </a:endParaRPr>
          </a:p>
        </p:txBody>
      </p:sp>
      <p:sp>
        <p:nvSpPr>
          <p:cNvPr id="29" name="Slide Number Placeholder 28"/>
          <p:cNvSpPr>
            <a:spLocks noGrp="1"/>
          </p:cNvSpPr>
          <p:nvPr>
            <p:ph type="sldNum" sz="quarter" idx="12"/>
          </p:nvPr>
        </p:nvSpPr>
        <p:spPr>
          <a:xfrm>
            <a:off x="1216152" y="6355080"/>
            <a:ext cx="1219200" cy="365760"/>
          </a:xfrm>
        </p:spPr>
        <p:txBody>
          <a:bodyPr/>
          <a:lstStyle/>
          <a:p>
            <a:fld id="{97C27FCC-09D7-488E-B404-B28EFBCED55D}" type="slidenum">
              <a:rPr lang="en-US" smtClean="0">
                <a:solidFill>
                  <a:srgbClr val="464653"/>
                </a:solidFill>
              </a:rPr>
              <a:pPr/>
              <a:t>‹#›</a:t>
            </a:fld>
            <a:endParaRPr lang="en-US">
              <a:solidFill>
                <a:srgbClr val="464653"/>
              </a:solidFill>
            </a:endParaRPr>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1013764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303163634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Tree>
    <p:extLst>
      <p:ext uri="{BB962C8B-B14F-4D97-AF65-F5344CB8AC3E}">
        <p14:creationId xmlns:p14="http://schemas.microsoft.com/office/powerpoint/2010/main" val="8311915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42478222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14900450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DDE9EC"/>
                </a:solidFill>
              </a:rPr>
              <a:pPr/>
              <a:t>7/8/2019</a:t>
            </a:fld>
            <a:endParaRPr lang="en-US">
              <a:solidFill>
                <a:srgbClr val="DDE9EC"/>
              </a:solidFill>
            </a:endParaRPr>
          </a:p>
        </p:txBody>
      </p:sp>
      <p:sp>
        <p:nvSpPr>
          <p:cNvPr id="5" name="Footer Placeholder 4"/>
          <p:cNvSpPr>
            <a:spLocks noGrp="1"/>
          </p:cNvSpPr>
          <p:nvPr>
            <p:ph type="ftr" sz="quarter" idx="11"/>
          </p:nvPr>
        </p:nvSpPr>
        <p:spPr/>
        <p:txBody>
          <a:bodyPr/>
          <a:lstStyle/>
          <a:p>
            <a:endParaRPr lang="en-US">
              <a:solidFill>
                <a:srgbClr val="DDE9EC"/>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DDE9EC"/>
                </a:solidFill>
              </a:rPr>
              <a:pPr/>
              <a:t>‹#›</a:t>
            </a:fld>
            <a:endParaRPr lang="en-US">
              <a:solidFill>
                <a:srgbClr val="DDE9EC"/>
              </a:solidFill>
            </a:endParaRPr>
          </a:p>
        </p:txBody>
      </p:sp>
    </p:spTree>
    <p:extLst>
      <p:ext uri="{BB962C8B-B14F-4D97-AF65-F5344CB8AC3E}">
        <p14:creationId xmlns:p14="http://schemas.microsoft.com/office/powerpoint/2010/main" val="9715833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13767866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8" name="Footer Placeholder 7"/>
          <p:cNvSpPr>
            <a:spLocks noGrp="1"/>
          </p:cNvSpPr>
          <p:nvPr>
            <p:ph type="ftr" sz="quarter" idx="11"/>
          </p:nvPr>
        </p:nvSpPr>
        <p:spPr/>
        <p:txBody>
          <a:bodyPr/>
          <a:lstStyle/>
          <a:p>
            <a:endParaRPr lang="en-US">
              <a:solidFill>
                <a:srgbClr val="464653"/>
              </a:solidFill>
            </a:endParaRPr>
          </a:p>
        </p:txBody>
      </p:sp>
      <p:sp>
        <p:nvSpPr>
          <p:cNvPr id="9" name="Slide Number Placeholder 8"/>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1285878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4" name="Footer Placeholder 3"/>
          <p:cNvSpPr>
            <a:spLocks noGrp="1"/>
          </p:cNvSpPr>
          <p:nvPr>
            <p:ph type="ftr" sz="quarter" idx="11"/>
          </p:nvPr>
        </p:nvSpPr>
        <p:spPr/>
        <p:txBody>
          <a:bodyPr/>
          <a:lstStyle/>
          <a:p>
            <a:endParaRPr lang="en-US">
              <a:solidFill>
                <a:srgbClr val="464653"/>
              </a:solidFill>
            </a:endParaRPr>
          </a:p>
        </p:txBody>
      </p:sp>
      <p:sp>
        <p:nvSpPr>
          <p:cNvPr id="5" name="Slide Number Placeholder 4"/>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173428669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3" name="Footer Placeholder 2"/>
          <p:cNvSpPr>
            <a:spLocks noGrp="1"/>
          </p:cNvSpPr>
          <p:nvPr>
            <p:ph type="ftr" sz="quarter" idx="11"/>
          </p:nvPr>
        </p:nvSpPr>
        <p:spPr/>
        <p:txBody>
          <a:bodyPr/>
          <a:lstStyle/>
          <a:p>
            <a:endParaRPr lang="en-US">
              <a:solidFill>
                <a:srgbClr val="464653"/>
              </a:solidFill>
            </a:endParaRPr>
          </a:p>
        </p:txBody>
      </p:sp>
      <p:sp>
        <p:nvSpPr>
          <p:cNvPr id="4" name="Slide Number Placeholder 3"/>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4678331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150332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7365067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DFB728-00D4-46F0-B2EF-BC074B1F2631}" type="datetimeFigureOut">
              <a:rPr lang="en-US" smtClean="0">
                <a:solidFill>
                  <a:srgbClr val="DDE9EC"/>
                </a:solidFill>
              </a:rPr>
              <a:pPr/>
              <a:t>7/8/2019</a:t>
            </a:fld>
            <a:endParaRPr lang="en-US">
              <a:solidFill>
                <a:srgbClr val="DDE9EC"/>
              </a:solidFill>
            </a:endParaRPr>
          </a:p>
        </p:txBody>
      </p:sp>
      <p:sp>
        <p:nvSpPr>
          <p:cNvPr id="6" name="Footer Placeholder 5"/>
          <p:cNvSpPr>
            <a:spLocks noGrp="1"/>
          </p:cNvSpPr>
          <p:nvPr>
            <p:ph type="ftr" sz="quarter" idx="11"/>
          </p:nvPr>
        </p:nvSpPr>
        <p:spPr/>
        <p:txBody>
          <a:bodyPr/>
          <a:lstStyle/>
          <a:p>
            <a:endParaRPr lang="en-US">
              <a:solidFill>
                <a:srgbClr val="DDE9EC"/>
              </a:solidFill>
            </a:endParaRPr>
          </a:p>
        </p:txBody>
      </p:sp>
      <p:sp>
        <p:nvSpPr>
          <p:cNvPr id="7" name="Slide Number Placeholder 6"/>
          <p:cNvSpPr>
            <a:spLocks noGrp="1"/>
          </p:cNvSpPr>
          <p:nvPr>
            <p:ph type="sldNum" sz="quarter" idx="12"/>
          </p:nvPr>
        </p:nvSpPr>
        <p:spPr/>
        <p:txBody>
          <a:bodyPr/>
          <a:lstStyle/>
          <a:p>
            <a:fld id="{97C27FCC-09D7-488E-B404-B28EFBCED55D}" type="slidenum">
              <a:rPr lang="en-US" smtClean="0">
                <a:solidFill>
                  <a:srgbClr val="DDE9EC"/>
                </a:solidFill>
              </a:rPr>
              <a:pPr/>
              <a:t>‹#›</a:t>
            </a:fld>
            <a:endParaRPr lang="en-US">
              <a:solidFill>
                <a:srgbClr val="DDE9EC"/>
              </a:solidFill>
            </a:endParaRPr>
          </a:p>
        </p:txBody>
      </p:sp>
    </p:spTree>
    <p:extLst>
      <p:ext uri="{BB962C8B-B14F-4D97-AF65-F5344CB8AC3E}">
        <p14:creationId xmlns:p14="http://schemas.microsoft.com/office/powerpoint/2010/main" val="19208382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27471953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5676743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18592063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370281515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DDE9EC"/>
                </a:solidFill>
              </a:rPr>
              <a:pPr/>
              <a:t>7/8/2019</a:t>
            </a:fld>
            <a:endParaRPr lang="en-US">
              <a:solidFill>
                <a:srgbClr val="DDE9EC"/>
              </a:solidFill>
            </a:endParaRPr>
          </a:p>
        </p:txBody>
      </p:sp>
      <p:sp>
        <p:nvSpPr>
          <p:cNvPr id="5" name="Footer Placeholder 4"/>
          <p:cNvSpPr>
            <a:spLocks noGrp="1"/>
          </p:cNvSpPr>
          <p:nvPr>
            <p:ph type="ftr" sz="quarter" idx="11"/>
          </p:nvPr>
        </p:nvSpPr>
        <p:spPr/>
        <p:txBody>
          <a:bodyPr/>
          <a:lstStyle/>
          <a:p>
            <a:endParaRPr lang="en-US">
              <a:solidFill>
                <a:srgbClr val="DDE9EC"/>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DDE9EC"/>
                </a:solidFill>
              </a:rPr>
              <a:pPr/>
              <a:t>‹#›</a:t>
            </a:fld>
            <a:endParaRPr lang="en-US">
              <a:solidFill>
                <a:srgbClr val="DDE9EC"/>
              </a:solidFill>
            </a:endParaRPr>
          </a:p>
        </p:txBody>
      </p:sp>
    </p:spTree>
    <p:extLst>
      <p:ext uri="{BB962C8B-B14F-4D97-AF65-F5344CB8AC3E}">
        <p14:creationId xmlns:p14="http://schemas.microsoft.com/office/powerpoint/2010/main" val="26159237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5512771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8" name="Footer Placeholder 7"/>
          <p:cNvSpPr>
            <a:spLocks noGrp="1"/>
          </p:cNvSpPr>
          <p:nvPr>
            <p:ph type="ftr" sz="quarter" idx="11"/>
          </p:nvPr>
        </p:nvSpPr>
        <p:spPr/>
        <p:txBody>
          <a:bodyPr/>
          <a:lstStyle/>
          <a:p>
            <a:endParaRPr lang="en-US">
              <a:solidFill>
                <a:srgbClr val="464653"/>
              </a:solidFill>
            </a:endParaRPr>
          </a:p>
        </p:txBody>
      </p:sp>
      <p:sp>
        <p:nvSpPr>
          <p:cNvPr id="9" name="Slide Number Placeholder 8"/>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9373393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4" name="Footer Placeholder 3"/>
          <p:cNvSpPr>
            <a:spLocks noGrp="1"/>
          </p:cNvSpPr>
          <p:nvPr>
            <p:ph type="ftr" sz="quarter" idx="11"/>
          </p:nvPr>
        </p:nvSpPr>
        <p:spPr/>
        <p:txBody>
          <a:bodyPr/>
          <a:lstStyle/>
          <a:p>
            <a:endParaRPr lang="en-US">
              <a:solidFill>
                <a:srgbClr val="464653"/>
              </a:solidFill>
            </a:endParaRPr>
          </a:p>
        </p:txBody>
      </p:sp>
      <p:sp>
        <p:nvSpPr>
          <p:cNvPr id="5" name="Slide Number Placeholder 4"/>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320356454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3" name="Footer Placeholder 2"/>
          <p:cNvSpPr>
            <a:spLocks noGrp="1"/>
          </p:cNvSpPr>
          <p:nvPr>
            <p:ph type="ftr" sz="quarter" idx="11"/>
          </p:nvPr>
        </p:nvSpPr>
        <p:spPr/>
        <p:txBody>
          <a:bodyPr/>
          <a:lstStyle/>
          <a:p>
            <a:endParaRPr lang="en-US">
              <a:solidFill>
                <a:srgbClr val="464653"/>
              </a:solidFill>
            </a:endParaRPr>
          </a:p>
        </p:txBody>
      </p:sp>
      <p:sp>
        <p:nvSpPr>
          <p:cNvPr id="4" name="Slide Number Placeholder 3"/>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884513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EFDFB728-00D4-46F0-B2EF-BC074B1F2631}" type="datetimeFigureOut">
              <a:rPr lang="en-US" smtClean="0">
                <a:solidFill>
                  <a:srgbClr val="DDE9EC"/>
                </a:solidFill>
              </a:rPr>
              <a:pPr/>
              <a:t>7/8/2019</a:t>
            </a:fld>
            <a:endParaRPr lang="en-US">
              <a:solidFill>
                <a:srgbClr val="DDE9EC"/>
              </a:solidFill>
            </a:endParaRPr>
          </a:p>
        </p:txBody>
      </p:sp>
      <p:sp>
        <p:nvSpPr>
          <p:cNvPr id="5" name="Footer Placeholder 4"/>
          <p:cNvSpPr>
            <a:spLocks noGrp="1"/>
          </p:cNvSpPr>
          <p:nvPr>
            <p:ph type="ftr" sz="quarter" idx="11"/>
          </p:nvPr>
        </p:nvSpPr>
        <p:spPr>
          <a:xfrm>
            <a:off x="2898648" y="6355080"/>
            <a:ext cx="3474720" cy="365760"/>
          </a:xfrm>
        </p:spPr>
        <p:txBody>
          <a:bodyPr/>
          <a:lstStyle/>
          <a:p>
            <a:endParaRPr lang="en-US">
              <a:solidFill>
                <a:srgbClr val="DDE9EC"/>
              </a:solidFill>
            </a:endParaRPr>
          </a:p>
        </p:txBody>
      </p:sp>
      <p:sp>
        <p:nvSpPr>
          <p:cNvPr id="6" name="Slide Number Placeholder 5"/>
          <p:cNvSpPr>
            <a:spLocks noGrp="1"/>
          </p:cNvSpPr>
          <p:nvPr>
            <p:ph type="sldNum" sz="quarter" idx="12"/>
          </p:nvPr>
        </p:nvSpPr>
        <p:spPr>
          <a:xfrm>
            <a:off x="1069848" y="6355080"/>
            <a:ext cx="1520952" cy="365760"/>
          </a:xfrm>
        </p:spPr>
        <p:txBody>
          <a:bodyPr/>
          <a:lstStyle/>
          <a:p>
            <a:fld id="{97C27FCC-09D7-488E-B404-B28EFBCED55D}" type="slidenum">
              <a:rPr lang="en-US" smtClean="0">
                <a:solidFill>
                  <a:srgbClr val="DDE9EC"/>
                </a:solidFill>
              </a:rPr>
              <a:pPr/>
              <a:t>‹#›</a:t>
            </a:fld>
            <a:endParaRPr lang="en-US">
              <a:solidFill>
                <a:srgbClr val="DDE9EC"/>
              </a:solidFill>
            </a:endParaRPr>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281820635"/>
      </p:ext>
    </p:extLst>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41485386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FDFB728-00D4-46F0-B2EF-BC074B1F2631}" type="datetimeFigureOut">
              <a:rPr lang="en-US" smtClean="0">
                <a:solidFill>
                  <a:srgbClr val="DDE9EC"/>
                </a:solidFill>
              </a:rPr>
              <a:pPr/>
              <a:t>7/8/2019</a:t>
            </a:fld>
            <a:endParaRPr lang="en-US">
              <a:solidFill>
                <a:srgbClr val="DDE9EC"/>
              </a:solidFill>
            </a:endParaRPr>
          </a:p>
        </p:txBody>
      </p:sp>
      <p:sp>
        <p:nvSpPr>
          <p:cNvPr id="6" name="Footer Placeholder 5"/>
          <p:cNvSpPr>
            <a:spLocks noGrp="1"/>
          </p:cNvSpPr>
          <p:nvPr>
            <p:ph type="ftr" sz="quarter" idx="11"/>
          </p:nvPr>
        </p:nvSpPr>
        <p:spPr/>
        <p:txBody>
          <a:bodyPr/>
          <a:lstStyle/>
          <a:p>
            <a:endParaRPr lang="en-US">
              <a:solidFill>
                <a:srgbClr val="DDE9EC"/>
              </a:solidFill>
            </a:endParaRPr>
          </a:p>
        </p:txBody>
      </p:sp>
      <p:sp>
        <p:nvSpPr>
          <p:cNvPr id="7" name="Slide Number Placeholder 6"/>
          <p:cNvSpPr>
            <a:spLocks noGrp="1"/>
          </p:cNvSpPr>
          <p:nvPr>
            <p:ph type="sldNum" sz="quarter" idx="12"/>
          </p:nvPr>
        </p:nvSpPr>
        <p:spPr/>
        <p:txBody>
          <a:bodyPr/>
          <a:lstStyle/>
          <a:p>
            <a:fld id="{97C27FCC-09D7-488E-B404-B28EFBCED55D}" type="slidenum">
              <a:rPr lang="en-US" smtClean="0">
                <a:solidFill>
                  <a:srgbClr val="DDE9EC"/>
                </a:solidFill>
              </a:rPr>
              <a:pPr/>
              <a:t>‹#›</a:t>
            </a:fld>
            <a:endParaRPr lang="en-US">
              <a:solidFill>
                <a:srgbClr val="DDE9EC"/>
              </a:solidFill>
            </a:endParaRPr>
          </a:p>
        </p:txBody>
      </p:sp>
    </p:spTree>
    <p:extLst>
      <p:ext uri="{BB962C8B-B14F-4D97-AF65-F5344CB8AC3E}">
        <p14:creationId xmlns:p14="http://schemas.microsoft.com/office/powerpoint/2010/main" val="715458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33744369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11"/>
          </p:nvPr>
        </p:nvSpPr>
        <p:spPr/>
        <p:txBody>
          <a:bodyPr/>
          <a:lstStyle/>
          <a:p>
            <a:endParaRPr lang="en-US">
              <a:solidFill>
                <a:srgbClr val="464653"/>
              </a:solidFill>
            </a:endParaRPr>
          </a:p>
        </p:txBody>
      </p:sp>
      <p:sp>
        <p:nvSpPr>
          <p:cNvPr id="6" name="Slide Number Placeholder 5"/>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12862969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61243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03213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70446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0445605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33645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0620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9502039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2778024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1617022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8488042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5010406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D6F734-421F-4D7A-8491-911DD53AEBC2}" type="datetimeFigureOut">
              <a:rPr lang="en-US">
                <a:solidFill>
                  <a:prstClr val="black">
                    <a:tint val="75000"/>
                  </a:prstClr>
                </a:solidFill>
              </a:rPr>
              <a:pPr/>
              <a:t>7/8/2019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1048482-5994-45B1-BF95-EE6D8BF0FDA2}" type="slidenum">
              <a:rPr lang="en-US">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7605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8" name="Footer Placeholder 7"/>
          <p:cNvSpPr>
            <a:spLocks noGrp="1"/>
          </p:cNvSpPr>
          <p:nvPr>
            <p:ph type="ftr" sz="quarter" idx="11"/>
          </p:nvPr>
        </p:nvSpPr>
        <p:spPr/>
        <p:txBody>
          <a:bodyPr/>
          <a:lstStyle/>
          <a:p>
            <a:endParaRPr lang="en-US">
              <a:solidFill>
                <a:srgbClr val="464653"/>
              </a:solidFill>
            </a:endParaRPr>
          </a:p>
        </p:txBody>
      </p:sp>
      <p:sp>
        <p:nvSpPr>
          <p:cNvPr id="9" name="Slide Number Placeholder 8"/>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30232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4" name="Footer Placeholder 3"/>
          <p:cNvSpPr>
            <a:spLocks noGrp="1"/>
          </p:cNvSpPr>
          <p:nvPr>
            <p:ph type="ftr" sz="quarter" idx="11"/>
          </p:nvPr>
        </p:nvSpPr>
        <p:spPr/>
        <p:txBody>
          <a:bodyPr/>
          <a:lstStyle/>
          <a:p>
            <a:endParaRPr lang="en-US">
              <a:solidFill>
                <a:srgbClr val="464653"/>
              </a:solidFill>
            </a:endParaRPr>
          </a:p>
        </p:txBody>
      </p:sp>
      <p:sp>
        <p:nvSpPr>
          <p:cNvPr id="5" name="Slide Number Placeholder 4"/>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5305346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3" name="Footer Placeholder 2"/>
          <p:cNvSpPr>
            <a:spLocks noGrp="1"/>
          </p:cNvSpPr>
          <p:nvPr>
            <p:ph type="ftr" sz="quarter" idx="11"/>
          </p:nvPr>
        </p:nvSpPr>
        <p:spPr/>
        <p:txBody>
          <a:bodyPr/>
          <a:lstStyle/>
          <a:p>
            <a:endParaRPr lang="en-US">
              <a:solidFill>
                <a:srgbClr val="464653"/>
              </a:solidFill>
            </a:endParaRPr>
          </a:p>
        </p:txBody>
      </p:sp>
      <p:sp>
        <p:nvSpPr>
          <p:cNvPr id="4" name="Slide Number Placeholder 3"/>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904519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FDFB728-00D4-46F0-B2EF-BC074B1F2631}" type="datetimeFigureOut">
              <a:rPr lang="en-US" smtClean="0">
                <a:solidFill>
                  <a:srgbClr val="464653"/>
                </a:solidFill>
              </a:rPr>
              <a:pPr/>
              <a:t>7/8/2019</a:t>
            </a:fld>
            <a:endParaRPr lang="en-US">
              <a:solidFill>
                <a:srgbClr val="464653"/>
              </a:solidFill>
            </a:endParaRPr>
          </a:p>
        </p:txBody>
      </p:sp>
      <p:sp>
        <p:nvSpPr>
          <p:cNvPr id="6" name="Footer Placeholder 5"/>
          <p:cNvSpPr>
            <a:spLocks noGrp="1"/>
          </p:cNvSpPr>
          <p:nvPr>
            <p:ph type="ftr" sz="quarter" idx="11"/>
          </p:nvPr>
        </p:nvSpPr>
        <p:spPr/>
        <p:txBody>
          <a:bodyPr/>
          <a:lstStyle/>
          <a:p>
            <a:endParaRPr lang="en-US">
              <a:solidFill>
                <a:srgbClr val="464653"/>
              </a:solidFill>
            </a:endParaRPr>
          </a:p>
        </p:txBody>
      </p:sp>
      <p:sp>
        <p:nvSpPr>
          <p:cNvPr id="7" name="Slide Number Placeholder 6"/>
          <p:cNvSpPr>
            <a:spLocks noGrp="1"/>
          </p:cNvSpPr>
          <p:nvPr>
            <p:ph type="sldNum" sz="quarter" idx="12"/>
          </p:nvPr>
        </p:nvSpPr>
        <p:spPr/>
        <p:txBody>
          <a:bodyPr/>
          <a:lstStyle/>
          <a:p>
            <a:fld id="{97C27FCC-09D7-488E-B404-B28EFBCED55D}" type="slidenum">
              <a:rPr lang="en-US" smtClean="0">
                <a:solidFill>
                  <a:srgbClr val="464653"/>
                </a:solidFill>
              </a:rPr>
              <a:pPr/>
              <a:t>‹#›</a:t>
            </a:fld>
            <a:endParaRPr lang="en-US">
              <a:solidFill>
                <a:srgbClr val="464653"/>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dirty="0">
              <a:solidFill>
                <a:prstClr val="black"/>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extLst>
      <p:ext uri="{BB962C8B-B14F-4D97-AF65-F5344CB8AC3E}">
        <p14:creationId xmlns:p14="http://schemas.microsoft.com/office/powerpoint/2010/main" val="2754033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FDFB728-00D4-46F0-B2EF-BC074B1F2631}" type="datetimeFigureOut">
              <a:rPr lang="en-US" smtClean="0">
                <a:solidFill>
                  <a:srgbClr val="DDE9EC"/>
                </a:solidFill>
              </a:rPr>
              <a:pPr/>
              <a:t>7/8/2019</a:t>
            </a:fld>
            <a:endParaRPr lang="en-US">
              <a:solidFill>
                <a:srgbClr val="DDE9EC"/>
              </a:solidFill>
            </a:endParaRPr>
          </a:p>
        </p:txBody>
      </p:sp>
      <p:sp>
        <p:nvSpPr>
          <p:cNvPr id="6" name="Footer Placeholder 5"/>
          <p:cNvSpPr>
            <a:spLocks noGrp="1"/>
          </p:cNvSpPr>
          <p:nvPr>
            <p:ph type="ftr" sz="quarter" idx="11"/>
          </p:nvPr>
        </p:nvSpPr>
        <p:spPr/>
        <p:txBody>
          <a:bodyPr/>
          <a:lstStyle/>
          <a:p>
            <a:endParaRPr lang="en-US">
              <a:solidFill>
                <a:srgbClr val="DDE9EC"/>
              </a:solidFill>
            </a:endParaRPr>
          </a:p>
        </p:txBody>
      </p:sp>
      <p:sp>
        <p:nvSpPr>
          <p:cNvPr id="7" name="Slide Number Placeholder 6"/>
          <p:cNvSpPr>
            <a:spLocks noGrp="1"/>
          </p:cNvSpPr>
          <p:nvPr>
            <p:ph type="sldNum" sz="quarter" idx="12"/>
          </p:nvPr>
        </p:nvSpPr>
        <p:spPr/>
        <p:txBody>
          <a:bodyPr/>
          <a:lstStyle/>
          <a:p>
            <a:fld id="{97C27FCC-09D7-488E-B404-B28EFBCED55D}" type="slidenum">
              <a:rPr lang="en-US" smtClean="0">
                <a:solidFill>
                  <a:srgbClr val="DDE9EC"/>
                </a:solidFill>
              </a:rPr>
              <a:pPr/>
              <a:t>‹#›</a:t>
            </a:fld>
            <a:endParaRPr lang="en-US">
              <a:solidFill>
                <a:srgbClr val="DDE9EC"/>
              </a:solidFill>
            </a:endParaRPr>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white"/>
              </a:solidFill>
            </a:endParaRPr>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2689985304"/>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EFDFB728-00D4-46F0-B2EF-BC074B1F2631}" type="datetimeFigureOut">
              <a:rPr lang="en-US" smtClean="0">
                <a:solidFill>
                  <a:srgbClr val="464653"/>
                </a:solidFill>
              </a:rPr>
              <a:pPr/>
              <a:t>7/8/2019</a:t>
            </a:fld>
            <a:endParaRPr lang="en-US">
              <a:solidFill>
                <a:srgbClr val="464653"/>
              </a:solidFill>
            </a:endParaRPr>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solidFill>
                <a:srgbClr val="464653"/>
              </a:solidFill>
            </a:endParaRPr>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97C27FCC-09D7-488E-B404-B28EFBCED55D}" type="slidenum">
              <a:rPr lang="en-US" smtClean="0">
                <a:solidFill>
                  <a:srgbClr val="464653"/>
                </a:solidFill>
              </a:rPr>
              <a:pPr/>
              <a:t>‹#›</a:t>
            </a:fld>
            <a:endParaRPr lang="en-US">
              <a:solidFill>
                <a:srgbClr val="464653"/>
              </a:solidFill>
            </a:endParaRPr>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lang="en-US">
              <a:solidFill>
                <a:prstClr val="black"/>
              </a:solidFill>
            </a:endParaRPr>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a:solidFill>
                <a:prstClr val="white"/>
              </a:solidFill>
            </a:endParaRPr>
          </a:p>
        </p:txBody>
      </p:sp>
    </p:spTree>
    <p:extLst>
      <p:ext uri="{BB962C8B-B14F-4D97-AF65-F5344CB8AC3E}">
        <p14:creationId xmlns:p14="http://schemas.microsoft.com/office/powerpoint/2010/main" val="33617593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464653"/>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7674725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FDFB728-00D4-46F0-B2EF-BC074B1F2631}" type="datetimeFigureOut">
              <a:rPr lang="en-US" smtClean="0">
                <a:solidFill>
                  <a:srgbClr val="464653"/>
                </a:solidFill>
              </a:rPr>
              <a:pPr/>
              <a:t>7/8/2019</a:t>
            </a:fld>
            <a:endParaRPr lang="en-US">
              <a:solidFill>
                <a:srgbClr val="464653"/>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464653"/>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C27FCC-09D7-488E-B404-B28EFBCED55D}" type="slidenum">
              <a:rPr lang="en-US" smtClean="0">
                <a:solidFill>
                  <a:srgbClr val="464653"/>
                </a:solidFill>
              </a:rPr>
              <a:pPr/>
              <a:t>‹#›</a:t>
            </a:fld>
            <a:endParaRPr lang="en-US">
              <a:solidFill>
                <a:srgbClr val="464653"/>
              </a:solidFill>
            </a:endParaRPr>
          </a:p>
        </p:txBody>
      </p:sp>
    </p:spTree>
    <p:extLst>
      <p:ext uri="{BB962C8B-B14F-4D97-AF65-F5344CB8AC3E}">
        <p14:creationId xmlns:p14="http://schemas.microsoft.com/office/powerpoint/2010/main" val="227587941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D6F734-421F-4D7A-8491-911DD53AEBC2}" type="datetimeFigureOut">
              <a:rPr lang="en-US" smtClean="0">
                <a:solidFill>
                  <a:prstClr val="black">
                    <a:tint val="75000"/>
                  </a:prstClr>
                </a:solidFill>
              </a:rPr>
              <a:pPr/>
              <a:t>7/8/2019</a:t>
            </a:fld>
            <a:endParaRPr lang="en-US" smtClean="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mtClean="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048482-5994-45B1-BF95-EE6D8BF0FDA2}" type="slidenum">
              <a:rPr lang="en-US" smtClean="0">
                <a:solidFill>
                  <a:prstClr val="black">
                    <a:tint val="75000"/>
                  </a:prstClr>
                </a:solidFill>
              </a:rPr>
              <a:pPr/>
              <a:t>‹#›</a:t>
            </a:fld>
            <a:endParaRPr lang="en-US" smtClean="0">
              <a:solidFill>
                <a:prstClr val="black">
                  <a:tint val="75000"/>
                </a:prstClr>
              </a:solidFill>
            </a:endParaRPr>
          </a:p>
        </p:txBody>
      </p:sp>
    </p:spTree>
    <p:extLst>
      <p:ext uri="{BB962C8B-B14F-4D97-AF65-F5344CB8AC3E}">
        <p14:creationId xmlns:p14="http://schemas.microsoft.com/office/powerpoint/2010/main" val="3261498379"/>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package" Target="../embeddings/Microsoft_Word_Document2.docx"/><Relationship Id="rId4" Type="http://schemas.openxmlformats.org/officeDocument/2006/relationships/image" Target="../media/image12.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23528" y="620688"/>
            <a:ext cx="8501122" cy="2886095"/>
          </a:xfrm>
        </p:spPr>
        <p:txBody>
          <a:bodyPr>
            <a:normAutofit/>
          </a:bodyPr>
          <a:lstStyle/>
          <a:p>
            <a:pPr rtl="1">
              <a:lnSpc>
                <a:spcPct val="150000"/>
              </a:lnSpc>
            </a:pPr>
            <a:r>
              <a:rPr lang="fa-IR" sz="3600" dirty="0" smtClean="0">
                <a:solidFill>
                  <a:srgbClr val="002060"/>
                </a:solidFill>
                <a:latin typeface="Aharoni" pitchFamily="2" charset="-79"/>
                <a:cs typeface="B Titr" pitchFamily="2" charset="-78"/>
              </a:rPr>
              <a:t>مخاطب پژوهش</a:t>
            </a:r>
            <a:r>
              <a:rPr lang="en-US" sz="3600" dirty="0" smtClean="0">
                <a:solidFill>
                  <a:srgbClr val="002060"/>
                </a:solidFill>
                <a:cs typeface="B Titr" pitchFamily="2" charset="-78"/>
              </a:rPr>
              <a:t/>
            </a:r>
            <a:br>
              <a:rPr lang="en-US" sz="3600" dirty="0" smtClean="0">
                <a:solidFill>
                  <a:srgbClr val="002060"/>
                </a:solidFill>
                <a:cs typeface="B Titr" pitchFamily="2" charset="-78"/>
              </a:rPr>
            </a:br>
            <a:r>
              <a:rPr lang="en-US" sz="2400" dirty="0" smtClean="0">
                <a:solidFill>
                  <a:srgbClr val="002060"/>
                </a:solidFill>
                <a:cs typeface="B Titr" pitchFamily="2" charset="-78"/>
              </a:rPr>
              <a:t>Find your message and target audience(s)</a:t>
            </a:r>
            <a:endParaRPr lang="fa-IR" sz="2400" dirty="0">
              <a:solidFill>
                <a:srgbClr val="002060"/>
              </a:solidFill>
              <a:cs typeface="B Titr" pitchFamily="2" charset="-78"/>
            </a:endParaRPr>
          </a:p>
        </p:txBody>
      </p:sp>
      <p:sp>
        <p:nvSpPr>
          <p:cNvPr id="4" name="Subtitle 3"/>
          <p:cNvSpPr>
            <a:spLocks noGrp="1"/>
          </p:cNvSpPr>
          <p:nvPr>
            <p:ph type="subTitle" idx="1"/>
          </p:nvPr>
        </p:nvSpPr>
        <p:spPr>
          <a:xfrm>
            <a:off x="467544" y="4005064"/>
            <a:ext cx="6400800" cy="1473200"/>
          </a:xfrm>
        </p:spPr>
        <p:txBody>
          <a:bodyPr>
            <a:normAutofit/>
          </a:bodyPr>
          <a:lstStyle/>
          <a:p>
            <a:pPr algn="l"/>
            <a:r>
              <a:rPr lang="en-US" sz="1400" dirty="0" smtClean="0"/>
              <a:t>Ayat Ahmadi,  Epidemiologist</a:t>
            </a:r>
          </a:p>
          <a:p>
            <a:pPr algn="l"/>
            <a:r>
              <a:rPr lang="en-US" sz="1400" dirty="0" smtClean="0"/>
              <a:t>Knowledge Utilization Research Center</a:t>
            </a:r>
          </a:p>
          <a:p>
            <a:pPr algn="l"/>
            <a:r>
              <a:rPr lang="en-US" sz="1400" dirty="0" smtClean="0"/>
              <a:t>Tehran University of Medical Sciences</a:t>
            </a:r>
            <a:endParaRPr lang="en-US" sz="1400" dirty="0"/>
          </a:p>
        </p:txBody>
      </p:sp>
    </p:spTree>
    <p:extLst>
      <p:ext uri="{BB962C8B-B14F-4D97-AF65-F5344CB8AC3E}">
        <p14:creationId xmlns:p14="http://schemas.microsoft.com/office/powerpoint/2010/main" val="35034934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1946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412776"/>
            <a:ext cx="6524855" cy="3982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089964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rtl="0">
              <a:defRPr/>
            </a:pPr>
            <a:r>
              <a:rPr lang="en-US" dirty="0" smtClean="0"/>
              <a:t>Examples</a:t>
            </a:r>
            <a:endParaRPr lang="en-US" dirty="0"/>
          </a:p>
        </p:txBody>
      </p:sp>
      <p:graphicFrame>
        <p:nvGraphicFramePr>
          <p:cNvPr id="12" name="Content Placeholder 11"/>
          <p:cNvGraphicFramePr>
            <a:graphicFrameLocks noGrp="1"/>
          </p:cNvGraphicFramePr>
          <p:nvPr>
            <p:ph sz="quarter" idx="2"/>
            <p:extLst>
              <p:ext uri="{D42A27DB-BD31-4B8C-83A1-F6EECF244321}">
                <p14:modId xmlns:p14="http://schemas.microsoft.com/office/powerpoint/2010/main" val="2892238976"/>
              </p:ext>
            </p:extLst>
          </p:nvPr>
        </p:nvGraphicFramePr>
        <p:xfrm>
          <a:off x="611561" y="1828800"/>
          <a:ext cx="8151440" cy="3647390"/>
        </p:xfrm>
        <a:graphic>
          <a:graphicData uri="http://schemas.openxmlformats.org/drawingml/2006/table">
            <a:tbl>
              <a:tblPr>
                <a:tableStyleId>{35758FB7-9AC5-4552-8A53-C91805E547FA}</a:tableStyleId>
              </a:tblPr>
              <a:tblGrid>
                <a:gridCol w="2160239"/>
                <a:gridCol w="5991201"/>
              </a:tblGrid>
              <a:tr h="199638">
                <a:tc>
                  <a:txBody>
                    <a:bodyPr/>
                    <a:lstStyle/>
                    <a:p>
                      <a:r>
                        <a:rPr lang="en-US" sz="1600" b="1" dirty="0"/>
                        <a:t>Source</a:t>
                      </a:r>
                    </a:p>
                  </a:txBody>
                  <a:tcPr marL="44873" marR="44873" marT="22437" marB="22437" anchor="ctr"/>
                </a:tc>
                <a:tc>
                  <a:txBody>
                    <a:bodyPr/>
                    <a:lstStyle/>
                    <a:p>
                      <a:r>
                        <a:rPr lang="en-US" sz="1600" b="1" dirty="0" smtClean="0"/>
                        <a:t>Example: traumatic brain injury </a:t>
                      </a:r>
                      <a:endParaRPr lang="en-US" sz="1600" b="1" dirty="0"/>
                    </a:p>
                  </a:txBody>
                  <a:tcPr marL="44873" marR="44873" marT="22437" marB="22437" anchor="ctr"/>
                </a:tc>
              </a:tr>
              <a:tr h="908023">
                <a:tc>
                  <a:txBody>
                    <a:bodyPr/>
                    <a:lstStyle/>
                    <a:p>
                      <a:r>
                        <a:rPr lang="en-US" sz="1600" dirty="0" smtClean="0"/>
                        <a:t>Patients(public</a:t>
                      </a:r>
                      <a:r>
                        <a:rPr lang="fa-IR" sz="1600" dirty="0" smtClean="0"/>
                        <a:t>(</a:t>
                      </a:r>
                      <a:endParaRPr lang="en-US" sz="1600" dirty="0"/>
                    </a:p>
                  </a:txBody>
                  <a:tcPr marL="44873" marR="44873" marT="22437" marB="22437" anchor="ctr"/>
                </a:tc>
                <a:tc>
                  <a:txBody>
                    <a:bodyPr/>
                    <a:lstStyle/>
                    <a:p>
                      <a:endParaRPr lang="en-US"/>
                    </a:p>
                  </a:txBody>
                  <a:tcPr marL="44873" marR="44873" marT="22437" marB="22437" anchor="ctr"/>
                </a:tc>
              </a:tr>
              <a:tr h="907519">
                <a:tc>
                  <a:txBody>
                    <a:bodyPr/>
                    <a:lstStyle/>
                    <a:p>
                      <a:r>
                        <a:rPr lang="en-US" sz="1600" dirty="0" smtClean="0"/>
                        <a:t>Clinical service providers</a:t>
                      </a:r>
                      <a:endParaRPr lang="en-US" sz="1600" dirty="0"/>
                    </a:p>
                  </a:txBody>
                  <a:tcPr marL="44873" marR="44873" marT="22437" marB="22437" anchor="ctr"/>
                </a:tc>
                <a:tc>
                  <a:txBody>
                    <a:bodyPr/>
                    <a:lstStyle/>
                    <a:p>
                      <a:endParaRPr lang="en-US"/>
                    </a:p>
                  </a:txBody>
                  <a:tcPr marL="44873" marR="44873" marT="22437" marB="22437" anchor="ctr"/>
                </a:tc>
              </a:tr>
              <a:tr h="635111">
                <a:tc>
                  <a:txBody>
                    <a:bodyPr/>
                    <a:lstStyle/>
                    <a:p>
                      <a:r>
                        <a:rPr lang="en-US" sz="1600" dirty="0" smtClean="0"/>
                        <a:t>Para clinical service</a:t>
                      </a:r>
                      <a:r>
                        <a:rPr lang="en-US" sz="1600" baseline="0" dirty="0" smtClean="0"/>
                        <a:t> providers</a:t>
                      </a:r>
                      <a:endParaRPr lang="en-US" sz="1600" dirty="0"/>
                    </a:p>
                  </a:txBody>
                  <a:tcPr marL="44873" marR="44873" marT="22437" marB="22437" anchor="ctr"/>
                </a:tc>
                <a:tc>
                  <a:txBody>
                    <a:bodyPr/>
                    <a:lstStyle/>
                    <a:p>
                      <a:endParaRPr lang="en-US"/>
                    </a:p>
                  </a:txBody>
                  <a:tcPr marL="44873" marR="44873" marT="22437" marB="22437" anchor="ctr"/>
                </a:tc>
              </a:tr>
              <a:tr h="908023">
                <a:tc>
                  <a:txBody>
                    <a:bodyPr/>
                    <a:lstStyle/>
                    <a:p>
                      <a:r>
                        <a:rPr lang="en-US" sz="1600" dirty="0" smtClean="0"/>
                        <a:t>Policymakers</a:t>
                      </a:r>
                      <a:endParaRPr lang="en-US" sz="1600" dirty="0"/>
                    </a:p>
                  </a:txBody>
                  <a:tcPr marL="44873" marR="44873" marT="22437" marB="22437" anchor="ctr"/>
                </a:tc>
                <a:tc>
                  <a:txBody>
                    <a:bodyPr/>
                    <a:lstStyle/>
                    <a:p>
                      <a:endParaRPr lang="en-US" dirty="0"/>
                    </a:p>
                  </a:txBody>
                  <a:tcPr marL="44873" marR="44873" marT="22437" marB="22437" anchor="ctr"/>
                </a:tc>
              </a:tr>
            </a:tbl>
          </a:graphicData>
        </a:graphic>
      </p:graphicFrame>
    </p:spTree>
    <p:extLst>
      <p:ext uri="{BB962C8B-B14F-4D97-AF65-F5344CB8AC3E}">
        <p14:creationId xmlns:p14="http://schemas.microsoft.com/office/powerpoint/2010/main" val="8408070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fontScale="90000"/>
          </a:bodyPr>
          <a:lstStyle/>
          <a:p>
            <a:pPr rtl="0">
              <a:defRPr/>
            </a:pPr>
            <a:r>
              <a:rPr lang="en-US" dirty="0"/>
              <a:t>Sources and examples of questions</a:t>
            </a:r>
            <a:r>
              <a:rPr lang="en-US" dirty="0" smtClean="0"/>
              <a:t>.</a:t>
            </a:r>
            <a:endParaRPr lang="en-US" dirty="0"/>
          </a:p>
        </p:txBody>
      </p:sp>
      <p:graphicFrame>
        <p:nvGraphicFramePr>
          <p:cNvPr id="12" name="Content Placeholder 11"/>
          <p:cNvGraphicFramePr>
            <a:graphicFrameLocks noGrp="1"/>
          </p:cNvGraphicFramePr>
          <p:nvPr>
            <p:ph sz="quarter" idx="2"/>
            <p:extLst>
              <p:ext uri="{D42A27DB-BD31-4B8C-83A1-F6EECF244321}">
                <p14:modId xmlns:p14="http://schemas.microsoft.com/office/powerpoint/2010/main" val="2787809647"/>
              </p:ext>
            </p:extLst>
          </p:nvPr>
        </p:nvGraphicFramePr>
        <p:xfrm>
          <a:off x="611561" y="1828800"/>
          <a:ext cx="8151440" cy="3647390"/>
        </p:xfrm>
        <a:graphic>
          <a:graphicData uri="http://schemas.openxmlformats.org/drawingml/2006/table">
            <a:tbl>
              <a:tblPr>
                <a:tableStyleId>{35758FB7-9AC5-4552-8A53-C91805E547FA}</a:tableStyleId>
              </a:tblPr>
              <a:tblGrid>
                <a:gridCol w="2160239"/>
                <a:gridCol w="5991201"/>
              </a:tblGrid>
              <a:tr h="199638">
                <a:tc>
                  <a:txBody>
                    <a:bodyPr/>
                    <a:lstStyle/>
                    <a:p>
                      <a:r>
                        <a:rPr lang="en-US" sz="1600" b="1" dirty="0"/>
                        <a:t>Source</a:t>
                      </a:r>
                    </a:p>
                  </a:txBody>
                  <a:tcPr marL="44873" marR="44873" marT="22437" marB="22437" anchor="ctr"/>
                </a:tc>
                <a:tc>
                  <a:txBody>
                    <a:bodyPr/>
                    <a:lstStyle/>
                    <a:p>
                      <a:r>
                        <a:rPr lang="en-US" sz="1600" b="1" dirty="0" smtClean="0"/>
                        <a:t>Example: traumatic brain injury </a:t>
                      </a:r>
                      <a:endParaRPr lang="en-US" sz="1600" b="1" dirty="0"/>
                    </a:p>
                  </a:txBody>
                  <a:tcPr marL="44873" marR="44873" marT="22437" marB="22437" anchor="ctr"/>
                </a:tc>
              </a:tr>
              <a:tr h="908023">
                <a:tc>
                  <a:txBody>
                    <a:bodyPr/>
                    <a:lstStyle/>
                    <a:p>
                      <a:r>
                        <a:rPr lang="en-US" sz="1600" dirty="0" smtClean="0"/>
                        <a:t>Patients(public</a:t>
                      </a:r>
                      <a:r>
                        <a:rPr lang="fa-IR" sz="1600" dirty="0" smtClean="0"/>
                        <a:t>(</a:t>
                      </a:r>
                      <a:endParaRPr lang="en-US" sz="1600" dirty="0"/>
                    </a:p>
                  </a:txBody>
                  <a:tcPr marL="44873" marR="44873" marT="22437" marB="22437" anchor="ctr"/>
                </a:tc>
                <a:tc>
                  <a:txBody>
                    <a:bodyPr/>
                    <a:lstStyle/>
                    <a:p>
                      <a:pPr>
                        <a:lnSpc>
                          <a:spcPct val="150000"/>
                        </a:lnSpc>
                      </a:pPr>
                      <a:r>
                        <a:rPr lang="en-US" sz="1600" dirty="0"/>
                        <a:t>Can I return to work after my brain injury rehabilitation? How long will this pain last?</a:t>
                      </a:r>
                    </a:p>
                  </a:txBody>
                  <a:tcPr marL="44873" marR="44873" marT="22437" marB="22437" anchor="ctr"/>
                </a:tc>
              </a:tr>
              <a:tr h="907519">
                <a:tc>
                  <a:txBody>
                    <a:bodyPr/>
                    <a:lstStyle/>
                    <a:p>
                      <a:r>
                        <a:rPr lang="en-US" sz="1600" dirty="0" smtClean="0"/>
                        <a:t>Clinical service providers</a:t>
                      </a:r>
                      <a:endParaRPr lang="en-US" sz="1600" dirty="0"/>
                    </a:p>
                  </a:txBody>
                  <a:tcPr marL="44873" marR="44873" marT="22437" marB="22437" anchor="ctr"/>
                </a:tc>
                <a:tc>
                  <a:txBody>
                    <a:bodyPr/>
                    <a:lstStyle/>
                    <a:p>
                      <a:pPr>
                        <a:lnSpc>
                          <a:spcPct val="150000"/>
                        </a:lnSpc>
                      </a:pPr>
                      <a:r>
                        <a:rPr lang="en-US" sz="1600" dirty="0"/>
                        <a:t>What is the best way to prevent and manage </a:t>
                      </a:r>
                      <a:r>
                        <a:rPr lang="en-US" sz="1600" dirty="0" smtClean="0"/>
                        <a:t>intracranial pressure in </a:t>
                      </a:r>
                      <a:r>
                        <a:rPr lang="en-US" sz="1600" dirty="0"/>
                        <a:t>Traumatic Brain Injury (TBI) patients? </a:t>
                      </a:r>
                    </a:p>
                  </a:txBody>
                  <a:tcPr marL="44873" marR="44873" marT="22437" marB="22437" anchor="ctr"/>
                </a:tc>
              </a:tr>
              <a:tr h="635111">
                <a:tc>
                  <a:txBody>
                    <a:bodyPr/>
                    <a:lstStyle/>
                    <a:p>
                      <a:r>
                        <a:rPr lang="en-US" sz="1600" dirty="0" smtClean="0"/>
                        <a:t>Para clinical service</a:t>
                      </a:r>
                      <a:r>
                        <a:rPr lang="en-US" sz="1600" baseline="0" dirty="0" smtClean="0"/>
                        <a:t> providers</a:t>
                      </a:r>
                      <a:endParaRPr lang="en-US" sz="1600" dirty="0"/>
                    </a:p>
                  </a:txBody>
                  <a:tcPr marL="44873" marR="44873" marT="22437" marB="22437" anchor="ctr"/>
                </a:tc>
                <a:tc>
                  <a:txBody>
                    <a:bodyPr/>
                    <a:lstStyle/>
                    <a:p>
                      <a:pPr>
                        <a:lnSpc>
                          <a:spcPct val="150000"/>
                        </a:lnSpc>
                      </a:pPr>
                      <a:r>
                        <a:rPr lang="en-US" sz="1600" dirty="0"/>
                        <a:t>Why did you do a CT instead of an MRI for this TBI patient?</a:t>
                      </a:r>
                    </a:p>
                  </a:txBody>
                  <a:tcPr marL="44873" marR="44873" marT="22437" marB="22437" anchor="ctr"/>
                </a:tc>
              </a:tr>
              <a:tr h="908023">
                <a:tc>
                  <a:txBody>
                    <a:bodyPr/>
                    <a:lstStyle/>
                    <a:p>
                      <a:r>
                        <a:rPr lang="en-US" sz="1600" dirty="0" smtClean="0"/>
                        <a:t>Policymakers</a:t>
                      </a:r>
                      <a:endParaRPr lang="en-US" sz="1600" dirty="0"/>
                    </a:p>
                  </a:txBody>
                  <a:tcPr marL="44873" marR="44873" marT="22437" marB="22437" anchor="ctr"/>
                </a:tc>
                <a:tc>
                  <a:txBody>
                    <a:bodyPr/>
                    <a:lstStyle/>
                    <a:p>
                      <a:pPr>
                        <a:lnSpc>
                          <a:spcPct val="100000"/>
                        </a:lnSpc>
                      </a:pPr>
                      <a:r>
                        <a:rPr lang="en-US" sz="1600" dirty="0"/>
                        <a:t>Why should we </a:t>
                      </a:r>
                      <a:r>
                        <a:rPr lang="en-US" sz="1600" dirty="0" smtClean="0"/>
                        <a:t>insure physiotherapy </a:t>
                      </a:r>
                      <a:r>
                        <a:rPr lang="en-US" sz="1600" dirty="0"/>
                        <a:t>for patients following discharge from SCI rehabilitation?</a:t>
                      </a:r>
                    </a:p>
                  </a:txBody>
                  <a:tcPr marL="44873" marR="44873" marT="22437" marB="22437" anchor="ctr"/>
                </a:tc>
              </a:tr>
            </a:tbl>
          </a:graphicData>
        </a:graphic>
      </p:graphicFrame>
    </p:spTree>
    <p:extLst>
      <p:ext uri="{BB962C8B-B14F-4D97-AF65-F5344CB8AC3E}">
        <p14:creationId xmlns:p14="http://schemas.microsoft.com/office/powerpoint/2010/main" val="642949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grpSp>
        <p:nvGrpSpPr>
          <p:cNvPr id="5" name="Group 6"/>
          <p:cNvGrpSpPr/>
          <p:nvPr/>
        </p:nvGrpSpPr>
        <p:grpSpPr>
          <a:xfrm>
            <a:off x="0" y="690563"/>
            <a:ext cx="9163050" cy="5476875"/>
            <a:chOff x="0" y="690563"/>
            <a:chExt cx="9163050" cy="5476875"/>
          </a:xfrm>
        </p:grpSpPr>
        <p:grpSp>
          <p:nvGrpSpPr>
            <p:cNvPr id="7" name="Group 4"/>
            <p:cNvGrpSpPr/>
            <p:nvPr/>
          </p:nvGrpSpPr>
          <p:grpSpPr>
            <a:xfrm>
              <a:off x="0" y="690563"/>
              <a:ext cx="9163050" cy="5476875"/>
              <a:chOff x="0" y="690563"/>
              <a:chExt cx="9163050" cy="5476875"/>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90563"/>
                <a:ext cx="9163050" cy="547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652120" y="3037027"/>
                <a:ext cx="936104" cy="504056"/>
              </a:xfrm>
              <a:prstGeom prst="rect">
                <a:avLst/>
              </a:prstGeom>
              <a:solidFill>
                <a:schemeClr val="bg1">
                  <a:lumMod val="95000"/>
                </a:schemeClr>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P</a:t>
                </a:r>
                <a:r>
                  <a:rPr lang="en-US" dirty="0" smtClean="0">
                    <a:solidFill>
                      <a:schemeClr val="tx1"/>
                    </a:solidFill>
                  </a:rPr>
                  <a:t>ublic</a:t>
                </a:r>
                <a:endParaRPr lang="en-US" dirty="0">
                  <a:solidFill>
                    <a:schemeClr val="tx1"/>
                  </a:solidFill>
                </a:endParaRPr>
              </a:p>
            </p:txBody>
          </p:sp>
          <p:sp>
            <p:nvSpPr>
              <p:cNvPr id="6" name="Rectangle 5"/>
              <p:cNvSpPr/>
              <p:nvPr/>
            </p:nvSpPr>
            <p:spPr>
              <a:xfrm>
                <a:off x="6804248" y="3037026"/>
                <a:ext cx="1631396" cy="607997"/>
              </a:xfrm>
              <a:prstGeom prst="rect">
                <a:avLst/>
              </a:prstGeom>
              <a:solidFill>
                <a:schemeClr val="bg1">
                  <a:lumMod val="95000"/>
                </a:schemeClr>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Industry </a:t>
                </a:r>
                <a:endParaRPr lang="en-US" dirty="0">
                  <a:solidFill>
                    <a:schemeClr val="tx1"/>
                  </a:solidFill>
                </a:endParaRPr>
              </a:p>
            </p:txBody>
          </p:sp>
        </p:gr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1678" y="982367"/>
              <a:ext cx="2592288" cy="482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1147321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377777096"/>
              </p:ext>
            </p:extLst>
          </p:nvPr>
        </p:nvGraphicFramePr>
        <p:xfrm>
          <a:off x="304804" y="838196"/>
          <a:ext cx="8305795" cy="5448324"/>
        </p:xfrm>
        <a:graphic>
          <a:graphicData uri="http://schemas.openxmlformats.org/drawingml/2006/table">
            <a:tbl>
              <a:tblPr>
                <a:tableStyleId>{69C7853C-536D-4A76-A0AE-DD22124D55A5}</a:tableStyleId>
              </a:tblPr>
              <a:tblGrid>
                <a:gridCol w="2052618"/>
                <a:gridCol w="1269700"/>
                <a:gridCol w="1661159"/>
                <a:gridCol w="1661159"/>
                <a:gridCol w="1661159"/>
              </a:tblGrid>
              <a:tr h="702699">
                <a:tc>
                  <a:txBody>
                    <a:bodyPr/>
                    <a:lstStyle/>
                    <a:p>
                      <a:pPr algn="l"/>
                      <a:r>
                        <a:rPr lang="en-US" sz="1500" b="1" dirty="0"/>
                        <a:t>Potential stakeholder</a:t>
                      </a:r>
                    </a:p>
                  </a:txBody>
                  <a:tcPr marL="78034" marR="78034" marT="39017" marB="39017" anchor="ctr"/>
                </a:tc>
                <a:tc gridSpan="4">
                  <a:txBody>
                    <a:bodyPr/>
                    <a:lstStyle/>
                    <a:p>
                      <a:pPr algn="ctr"/>
                      <a:r>
                        <a:rPr lang="en-US" sz="1500" dirty="0" smtClean="0"/>
                        <a:t>Research</a:t>
                      </a:r>
                      <a:r>
                        <a:rPr lang="en-US" sz="1500" baseline="0" dirty="0" smtClean="0"/>
                        <a:t> Question(s)</a:t>
                      </a:r>
                      <a:endParaRPr lang="en-US" sz="1500" dirty="0"/>
                    </a:p>
                  </a:txBody>
                  <a:tcPr marL="78034" marR="78034" marT="39017" marB="39017" anchor="ctr"/>
                </a:tc>
                <a:tc hMerge="1">
                  <a:txBody>
                    <a:bodyPr/>
                    <a:lstStyle/>
                    <a:p>
                      <a:endParaRPr lang="en-US"/>
                    </a:p>
                  </a:txBody>
                  <a:tcPr/>
                </a:tc>
                <a:tc hMerge="1">
                  <a:txBody>
                    <a:bodyPr/>
                    <a:lstStyle/>
                    <a:p>
                      <a:endParaRPr lang="en-US"/>
                    </a:p>
                  </a:txBody>
                  <a:tcPr/>
                </a:tc>
                <a:tc hMerge="1">
                  <a:txBody>
                    <a:bodyPr/>
                    <a:lstStyle/>
                    <a:p>
                      <a:endParaRPr lang="en-US"/>
                    </a:p>
                  </a:txBody>
                  <a:tcPr/>
                </a:tc>
              </a:tr>
              <a:tr h="702699">
                <a:tc>
                  <a:txBody>
                    <a:bodyPr/>
                    <a:lstStyle/>
                    <a:p>
                      <a:pPr algn="l"/>
                      <a:r>
                        <a:rPr lang="en-US" sz="1500"/>
                        <a:t> </a:t>
                      </a:r>
                    </a:p>
                  </a:txBody>
                  <a:tcPr marL="78034" marR="78034" marT="39017" marB="39017" anchor="ctr"/>
                </a:tc>
                <a:tc>
                  <a:txBody>
                    <a:bodyPr/>
                    <a:lstStyle/>
                    <a:p>
                      <a:pPr algn="ctr"/>
                      <a:r>
                        <a:rPr lang="en-US" sz="1500" dirty="0" smtClean="0"/>
                        <a:t>Q1 </a:t>
                      </a:r>
                      <a:endParaRPr lang="en-US" sz="1500" dirty="0"/>
                    </a:p>
                  </a:txBody>
                  <a:tcPr marL="78034" marR="78034" marT="39017" marB="39017" anchor="ctr"/>
                </a:tc>
                <a:tc>
                  <a:txBody>
                    <a:bodyPr/>
                    <a:lstStyle/>
                    <a:p>
                      <a:pPr algn="ctr"/>
                      <a:r>
                        <a:rPr lang="en-US" sz="1500" dirty="0" smtClean="0"/>
                        <a:t>Q2 </a:t>
                      </a:r>
                      <a:endParaRPr lang="en-US" sz="1500" dirty="0"/>
                    </a:p>
                  </a:txBody>
                  <a:tcPr marL="78034" marR="78034" marT="39017" marB="39017" anchor="ctr"/>
                </a:tc>
                <a:tc>
                  <a:txBody>
                    <a:bodyPr/>
                    <a:lstStyle/>
                    <a:p>
                      <a:pPr algn="ctr"/>
                      <a:r>
                        <a:rPr lang="en-US" sz="1500" dirty="0" smtClean="0"/>
                        <a:t>Q3 </a:t>
                      </a:r>
                      <a:endParaRPr lang="en-US" sz="1500" dirty="0"/>
                    </a:p>
                  </a:txBody>
                  <a:tcPr marL="78034" marR="78034" marT="39017" marB="39017" anchor="ctr"/>
                </a:tc>
                <a:tc>
                  <a:txBody>
                    <a:bodyPr/>
                    <a:lstStyle/>
                    <a:p>
                      <a:pPr algn="ctr"/>
                      <a:r>
                        <a:rPr lang="en-US" sz="1500" dirty="0" smtClean="0"/>
                        <a:t>Q4 </a:t>
                      </a:r>
                      <a:endParaRPr lang="en-US" sz="1500" dirty="0"/>
                    </a:p>
                  </a:txBody>
                  <a:tcPr marL="78034" marR="78034" marT="39017" marB="39017" anchor="ctr"/>
                </a:tc>
              </a:tr>
              <a:tr h="401542">
                <a:tc>
                  <a:txBody>
                    <a:bodyPr/>
                    <a:lstStyle/>
                    <a:p>
                      <a:pPr algn="l"/>
                      <a:r>
                        <a:rPr lang="en-US" sz="1800" dirty="0" smtClean="0"/>
                        <a:t>Community </a:t>
                      </a:r>
                      <a:endParaRPr lang="en-US" sz="1800" dirty="0"/>
                    </a:p>
                  </a:txBody>
                  <a:tcPr marL="78034" marR="78034" marT="39017" marB="39017" anchor="ctr"/>
                </a:tc>
                <a:tc>
                  <a:txBody>
                    <a:bodyPr/>
                    <a:lstStyle/>
                    <a:p>
                      <a:pPr algn="ctr"/>
                      <a:endParaRPr lang="en-US" sz="1500" dirty="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dirty="0"/>
                    </a:p>
                  </a:txBody>
                  <a:tcPr marL="78034" marR="78034" marT="39017" marB="39017" anchor="ctr"/>
                </a:tc>
              </a:tr>
              <a:tr h="401542">
                <a:tc>
                  <a:txBody>
                    <a:bodyPr/>
                    <a:lstStyle/>
                    <a:p>
                      <a:pPr algn="l"/>
                      <a:r>
                        <a:rPr lang="en-US" sz="1800" dirty="0"/>
                        <a:t>Professionals </a:t>
                      </a:r>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dirty="0"/>
                    </a:p>
                  </a:txBody>
                  <a:tcPr marL="78034" marR="78034" marT="39017" marB="39017" anchor="ctr"/>
                </a:tc>
              </a:tr>
              <a:tr h="557234">
                <a:tc>
                  <a:txBody>
                    <a:bodyPr/>
                    <a:lstStyle/>
                    <a:p>
                      <a:pPr algn="l"/>
                      <a:r>
                        <a:rPr lang="en-US" sz="1800"/>
                        <a:t>Local Administrators </a:t>
                      </a:r>
                    </a:p>
                  </a:txBody>
                  <a:tcPr marL="78034" marR="78034" marT="39017" marB="39017" anchor="ctr"/>
                </a:tc>
                <a:tc>
                  <a:txBody>
                    <a:bodyPr/>
                    <a:lstStyle/>
                    <a:p>
                      <a:pPr algn="ctr"/>
                      <a:endParaRPr lang="en-US" sz="1500" dirty="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r>
              <a:tr h="702699">
                <a:tc>
                  <a:txBody>
                    <a:bodyPr/>
                    <a:lstStyle/>
                    <a:p>
                      <a:pPr algn="l"/>
                      <a:r>
                        <a:rPr lang="en-US" sz="1800"/>
                        <a:t>National Policy Makers </a:t>
                      </a:r>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r>
              <a:tr h="555820">
                <a:tc>
                  <a:txBody>
                    <a:bodyPr/>
                    <a:lstStyle/>
                    <a:p>
                      <a:pPr algn="l"/>
                      <a:r>
                        <a:rPr lang="en-US" sz="1800"/>
                        <a:t>Regulatory Bodies </a:t>
                      </a:r>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r>
              <a:tr h="401542">
                <a:tc>
                  <a:txBody>
                    <a:bodyPr/>
                    <a:lstStyle/>
                    <a:p>
                      <a:pPr algn="l"/>
                      <a:r>
                        <a:rPr lang="en-US" sz="1800"/>
                        <a:t>Industry </a:t>
                      </a:r>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dirty="0"/>
                    </a:p>
                  </a:txBody>
                  <a:tcPr marL="78034" marR="78034" marT="39017" marB="39017" anchor="ctr"/>
                </a:tc>
              </a:tr>
              <a:tr h="621005">
                <a:tc>
                  <a:txBody>
                    <a:bodyPr/>
                    <a:lstStyle/>
                    <a:p>
                      <a:pPr algn="l"/>
                      <a:r>
                        <a:rPr lang="en-US" sz="1800"/>
                        <a:t>Research Funder </a:t>
                      </a:r>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dirty="0"/>
                    </a:p>
                  </a:txBody>
                  <a:tcPr marL="78034" marR="78034" marT="39017" marB="39017" anchor="ctr"/>
                </a:tc>
              </a:tr>
              <a:tr h="401542">
                <a:tc>
                  <a:txBody>
                    <a:bodyPr/>
                    <a:lstStyle/>
                    <a:p>
                      <a:pPr algn="l"/>
                      <a:r>
                        <a:rPr lang="en-US" sz="1800" dirty="0"/>
                        <a:t>Researchers </a:t>
                      </a:r>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dirty="0"/>
                    </a:p>
                  </a:txBody>
                  <a:tcPr marL="78034" marR="78034" marT="39017" marB="39017" anchor="ctr"/>
                </a:tc>
                <a:tc>
                  <a:txBody>
                    <a:bodyPr/>
                    <a:lstStyle/>
                    <a:p>
                      <a:pPr algn="ctr"/>
                      <a:endParaRPr lang="en-US" sz="1500"/>
                    </a:p>
                  </a:txBody>
                  <a:tcPr marL="78034" marR="78034" marT="39017" marB="39017" anchor="ctr"/>
                </a:tc>
                <a:tc>
                  <a:txBody>
                    <a:bodyPr/>
                    <a:lstStyle/>
                    <a:p>
                      <a:pPr algn="ctr"/>
                      <a:endParaRPr lang="en-US" sz="1500" dirty="0"/>
                    </a:p>
                  </a:txBody>
                  <a:tcPr marL="78034" marR="78034" marT="39017" marB="39017" anchor="ctr"/>
                </a:tc>
              </a:tr>
            </a:tbl>
          </a:graphicData>
        </a:graphic>
      </p:graphicFrame>
    </p:spTree>
    <p:extLst>
      <p:ext uri="{BB962C8B-B14F-4D97-AF65-F5344CB8AC3E}">
        <p14:creationId xmlns:p14="http://schemas.microsoft.com/office/powerpoint/2010/main" val="34008227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71296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79512" y="1196752"/>
            <a:ext cx="8712968" cy="54726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886249" y="188640"/>
            <a:ext cx="1981443"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Badr" pitchFamily="2" charset="-78"/>
              </a:rPr>
              <a:t>سایر اطلاعات و تعیین کننده ها</a:t>
            </a:r>
            <a:endParaRPr lang="en-US" sz="2400" b="1" dirty="0">
              <a:solidFill>
                <a:schemeClr val="tx1"/>
              </a:solidFill>
              <a:cs typeface="B Badr" pitchFamily="2" charset="-78"/>
            </a:endParaRPr>
          </a:p>
        </p:txBody>
      </p:sp>
    </p:spTree>
    <p:extLst>
      <p:ext uri="{BB962C8B-B14F-4D97-AF65-F5344CB8AC3E}">
        <p14:creationId xmlns:p14="http://schemas.microsoft.com/office/powerpoint/2010/main" val="30654187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71296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79512" y="2708920"/>
            <a:ext cx="8712968" cy="39604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07904" y="1124744"/>
            <a:ext cx="1368152"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707904" y="2419659"/>
            <a:ext cx="1368152"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804248" y="116632"/>
            <a:ext cx="1981443"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Badr" pitchFamily="2" charset="-78"/>
              </a:rPr>
              <a:t>سایر اطلاعات و تعیین کننده ها</a:t>
            </a:r>
            <a:endParaRPr lang="en-US" sz="2400" b="1" dirty="0">
              <a:solidFill>
                <a:schemeClr val="tx1"/>
              </a:solidFill>
              <a:cs typeface="B Badr" pitchFamily="2" charset="-78"/>
            </a:endParaRPr>
          </a:p>
        </p:txBody>
      </p:sp>
    </p:spTree>
    <p:extLst>
      <p:ext uri="{BB962C8B-B14F-4D97-AF65-F5344CB8AC3E}">
        <p14:creationId xmlns:p14="http://schemas.microsoft.com/office/powerpoint/2010/main" val="6826717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71296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79512" y="4221088"/>
            <a:ext cx="8856984"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3707904" y="1124744"/>
            <a:ext cx="1368152"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707904" y="2419659"/>
            <a:ext cx="1368152"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732240" y="116632"/>
            <a:ext cx="1981443"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Badr" pitchFamily="2" charset="-78"/>
              </a:rPr>
              <a:t>سایر اطلاعات و تعیین کننده ها</a:t>
            </a:r>
            <a:endParaRPr lang="en-US" sz="2400" b="1" dirty="0">
              <a:solidFill>
                <a:schemeClr val="tx1"/>
              </a:solidFill>
              <a:cs typeface="B Badr" pitchFamily="2" charset="-78"/>
            </a:endParaRPr>
          </a:p>
        </p:txBody>
      </p:sp>
    </p:spTree>
    <p:extLst>
      <p:ext uri="{BB962C8B-B14F-4D97-AF65-F5344CB8AC3E}">
        <p14:creationId xmlns:p14="http://schemas.microsoft.com/office/powerpoint/2010/main" val="1443916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71296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179512" y="4149080"/>
            <a:ext cx="8712968" cy="25202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6911037" y="116632"/>
            <a:ext cx="1981443"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Badr" pitchFamily="2" charset="-78"/>
              </a:rPr>
              <a:t>سایر اطلاعات و تعیین کننده ها</a:t>
            </a:r>
            <a:endParaRPr lang="en-US" sz="2400" b="1" dirty="0">
              <a:solidFill>
                <a:schemeClr val="tx1"/>
              </a:solidFill>
              <a:cs typeface="B Badr" pitchFamily="2" charset="-78"/>
            </a:endParaRPr>
          </a:p>
        </p:txBody>
      </p:sp>
    </p:spTree>
    <p:extLst>
      <p:ext uri="{BB962C8B-B14F-4D97-AF65-F5344CB8AC3E}">
        <p14:creationId xmlns:p14="http://schemas.microsoft.com/office/powerpoint/2010/main" val="42739756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28800"/>
            <a:ext cx="7772400" cy="2886095"/>
          </a:xfrm>
        </p:spPr>
        <p:txBody>
          <a:bodyPr>
            <a:normAutofit fontScale="90000"/>
          </a:bodyPr>
          <a:lstStyle/>
          <a:p>
            <a:pPr algn="r" rtl="1">
              <a:lnSpc>
                <a:spcPct val="200000"/>
              </a:lnSpc>
            </a:pPr>
            <a:r>
              <a:rPr lang="fa-IR" sz="2800" b="1" dirty="0" smtClean="0">
                <a:solidFill>
                  <a:srgbClr val="002060"/>
                </a:solidFill>
                <a:cs typeface="B Titr" pitchFamily="2" charset="-78"/>
              </a:rPr>
              <a:t>مفهوم مخاطب پژوهش </a:t>
            </a:r>
            <a:br>
              <a:rPr lang="fa-IR" sz="2800" b="1" dirty="0" smtClean="0">
                <a:solidFill>
                  <a:srgbClr val="002060"/>
                </a:solidFill>
                <a:cs typeface="B Titr" pitchFamily="2" charset="-78"/>
              </a:rPr>
            </a:br>
            <a:r>
              <a:rPr lang="fa-IR" sz="2800" b="1" dirty="0" smtClean="0">
                <a:solidFill>
                  <a:srgbClr val="002060"/>
                </a:solidFill>
                <a:cs typeface="B Titr" pitchFamily="2" charset="-78"/>
              </a:rPr>
              <a:t>آیا پژوهش نیاز به تعیین مخاطب دارد؟ </a:t>
            </a:r>
            <a:r>
              <a:rPr lang="en-US" sz="2800" b="1" dirty="0" smtClean="0">
                <a:solidFill>
                  <a:srgbClr val="002060"/>
                </a:solidFill>
                <a:cs typeface="B Titr" pitchFamily="2" charset="-78"/>
              </a:rPr>
              <a:t/>
            </a:r>
            <a:br>
              <a:rPr lang="en-US" sz="2800" b="1" dirty="0" smtClean="0">
                <a:solidFill>
                  <a:srgbClr val="002060"/>
                </a:solidFill>
                <a:cs typeface="B Titr" pitchFamily="2" charset="-78"/>
              </a:rPr>
            </a:br>
            <a:r>
              <a:rPr lang="en-US" sz="2800" b="1" dirty="0" smtClean="0">
                <a:solidFill>
                  <a:srgbClr val="002060"/>
                </a:solidFill>
                <a:cs typeface="B Titr" pitchFamily="2" charset="-78"/>
              </a:rPr>
              <a:t/>
            </a:r>
            <a:br>
              <a:rPr lang="en-US" sz="2800" b="1" dirty="0" smtClean="0">
                <a:solidFill>
                  <a:srgbClr val="002060"/>
                </a:solidFill>
                <a:cs typeface="B Titr" pitchFamily="2" charset="-78"/>
              </a:rPr>
            </a:br>
            <a:endParaRPr lang="fa-IR" sz="2800" b="1" dirty="0">
              <a:solidFill>
                <a:srgbClr val="002060"/>
              </a:solidFill>
              <a:cs typeface="B Titr" pitchFamily="2" charset="-78"/>
            </a:endParaRPr>
          </a:p>
        </p:txBody>
      </p:sp>
      <p:sp>
        <p:nvSpPr>
          <p:cNvPr id="3" name="Subtitle 2"/>
          <p:cNvSpPr>
            <a:spLocks noGrp="1"/>
          </p:cNvSpPr>
          <p:nvPr>
            <p:ph type="subTitle" idx="1"/>
          </p:nvPr>
        </p:nvSpPr>
        <p:spPr>
          <a:xfrm>
            <a:off x="1214414" y="4500570"/>
            <a:ext cx="6715172" cy="2038352"/>
          </a:xfrm>
        </p:spPr>
        <p:txBody>
          <a:bodyPr>
            <a:normAutofit/>
          </a:bodyPr>
          <a:lstStyle/>
          <a:p>
            <a:r>
              <a:rPr lang="fa-IR" b="1" dirty="0">
                <a:solidFill>
                  <a:srgbClr val="FF0000"/>
                </a:solidFill>
              </a:rPr>
              <a:t> </a:t>
            </a:r>
            <a:endParaRPr lang="en-US" b="1" dirty="0">
              <a:solidFill>
                <a:srgbClr val="FF0000"/>
              </a:solidFill>
            </a:endParaRPr>
          </a:p>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pic>
        <p:nvPicPr>
          <p:cNvPr id="6" name="Picture 2" descr="http://media.parstoday.com/image/4bmv20f2b8833fo4aw_800C450.jpg"/>
          <p:cNvPicPr>
            <a:picLocks noChangeAspect="1" noChangeArrowheads="1"/>
          </p:cNvPicPr>
          <p:nvPr/>
        </p:nvPicPr>
        <p:blipFill>
          <a:blip r:embed="rId2"/>
          <a:srcRect/>
          <a:stretch>
            <a:fillRect/>
          </a:stretch>
        </p:blipFill>
        <p:spPr bwMode="auto">
          <a:xfrm>
            <a:off x="0" y="3657600"/>
            <a:ext cx="5181600" cy="3200400"/>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71296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6901574" y="188640"/>
            <a:ext cx="1981443"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Badr" pitchFamily="2" charset="-78"/>
              </a:rPr>
              <a:t>سایر اطلاعات و تعیین کننده ها</a:t>
            </a:r>
            <a:endParaRPr lang="en-US" sz="2400" b="1" dirty="0">
              <a:solidFill>
                <a:schemeClr val="tx1"/>
              </a:solidFill>
              <a:cs typeface="B Badr" pitchFamily="2" charset="-78"/>
            </a:endParaRPr>
          </a:p>
        </p:txBody>
      </p:sp>
    </p:spTree>
    <p:extLst>
      <p:ext uri="{BB962C8B-B14F-4D97-AF65-F5344CB8AC3E}">
        <p14:creationId xmlns:p14="http://schemas.microsoft.com/office/powerpoint/2010/main" val="172386141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0"/>
            <a:ext cx="8712968"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131840" y="5589240"/>
            <a:ext cx="5472608"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Badr" pitchFamily="2" charset="-78"/>
              </a:rPr>
              <a:t>تجربه  مردم (بیماران)</a:t>
            </a:r>
            <a:endParaRPr lang="en-US" sz="2400" b="1" dirty="0">
              <a:solidFill>
                <a:schemeClr val="tx1"/>
              </a:solidFill>
              <a:cs typeface="B Badr" pitchFamily="2" charset="-78"/>
            </a:endParaRPr>
          </a:p>
        </p:txBody>
      </p:sp>
      <p:sp>
        <p:nvSpPr>
          <p:cNvPr id="6" name="Rectangle 5"/>
          <p:cNvSpPr/>
          <p:nvPr/>
        </p:nvSpPr>
        <p:spPr>
          <a:xfrm>
            <a:off x="574333" y="5589240"/>
            <a:ext cx="1981443"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Badr" pitchFamily="2" charset="-78"/>
              </a:rPr>
              <a:t>موفقیت سیستم سلامت</a:t>
            </a:r>
            <a:endParaRPr lang="en-US" sz="2400" b="1" dirty="0">
              <a:solidFill>
                <a:schemeClr val="tx1"/>
              </a:solidFill>
              <a:cs typeface="B Badr" pitchFamily="2" charset="-78"/>
            </a:endParaRPr>
          </a:p>
        </p:txBody>
      </p:sp>
      <p:sp>
        <p:nvSpPr>
          <p:cNvPr id="7" name="Rectangle 6"/>
          <p:cNvSpPr/>
          <p:nvPr/>
        </p:nvSpPr>
        <p:spPr>
          <a:xfrm>
            <a:off x="6911037" y="188640"/>
            <a:ext cx="1981443" cy="100811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400" b="1" dirty="0" smtClean="0">
                <a:solidFill>
                  <a:schemeClr val="tx1"/>
                </a:solidFill>
                <a:cs typeface="B Badr" pitchFamily="2" charset="-78"/>
              </a:rPr>
              <a:t>سایر اطلاعات و تعیین کننده ها</a:t>
            </a:r>
            <a:endParaRPr lang="en-US" sz="2400" b="1" dirty="0">
              <a:solidFill>
                <a:schemeClr val="tx1"/>
              </a:solidFill>
              <a:cs typeface="B Badr" pitchFamily="2" charset="-78"/>
            </a:endParaRPr>
          </a:p>
        </p:txBody>
      </p:sp>
    </p:spTree>
    <p:extLst>
      <p:ext uri="{BB962C8B-B14F-4D97-AF65-F5344CB8AC3E}">
        <p14:creationId xmlns:p14="http://schemas.microsoft.com/office/powerpoint/2010/main" val="174696064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56792"/>
            <a:ext cx="7772400" cy="4392488"/>
          </a:xfrm>
        </p:spPr>
        <p:txBody>
          <a:bodyPr>
            <a:normAutofit/>
          </a:bodyPr>
          <a:lstStyle/>
          <a:p>
            <a:pPr algn="l">
              <a:lnSpc>
                <a:spcPct val="200000"/>
              </a:lnSpc>
            </a:pPr>
            <a:r>
              <a:rPr lang="en-US" sz="2800" dirty="0"/>
              <a:t>The ultimate purpose of research in a particular field is to improve quality </a:t>
            </a:r>
            <a:r>
              <a:rPr lang="en-US" sz="2800" dirty="0" smtClean="0"/>
              <a:t>of life</a:t>
            </a:r>
            <a:r>
              <a:rPr lang="en-US" sz="2800" dirty="0"/>
              <a:t>. </a:t>
            </a:r>
            <a:br>
              <a:rPr lang="en-US" sz="2800" dirty="0"/>
            </a:br>
            <a:endParaRPr lang="fa-IR" sz="2800" b="1" dirty="0">
              <a:solidFill>
                <a:srgbClr val="002060"/>
              </a:solidFill>
              <a:cs typeface="B Titr" pitchFamily="2" charset="-78"/>
            </a:endParaRPr>
          </a:p>
        </p:txBody>
      </p:sp>
      <p:sp>
        <p:nvSpPr>
          <p:cNvPr id="3" name="Subtitle 2"/>
          <p:cNvSpPr>
            <a:spLocks noGrp="1"/>
          </p:cNvSpPr>
          <p:nvPr>
            <p:ph type="subTitle" idx="1"/>
          </p:nvPr>
        </p:nvSpPr>
        <p:spPr>
          <a:xfrm>
            <a:off x="1835696" y="404664"/>
            <a:ext cx="6715172" cy="1224136"/>
          </a:xfrm>
        </p:spPr>
        <p:txBody>
          <a:bodyPr>
            <a:normAutofit/>
          </a:bodyPr>
          <a:lstStyle/>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solidFill>
                  <a:prstClr val="black">
                    <a:tint val="75000"/>
                  </a:prstClr>
                </a:solidFill>
              </a:rPr>
              <a:t>Knowledge Utilization Research Center</a:t>
            </a:r>
            <a:endParaRPr lang="en-US" dirty="0">
              <a:solidFill>
                <a:prstClr val="black">
                  <a:tint val="75000"/>
                </a:prstClr>
              </a:solidFill>
            </a:endParaRPr>
          </a:p>
        </p:txBody>
      </p:sp>
    </p:spTree>
    <p:extLst>
      <p:ext uri="{BB962C8B-B14F-4D97-AF65-F5344CB8AC3E}">
        <p14:creationId xmlns:p14="http://schemas.microsoft.com/office/powerpoint/2010/main" val="14026787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28800"/>
            <a:ext cx="7772400" cy="2886095"/>
          </a:xfrm>
        </p:spPr>
        <p:txBody>
          <a:bodyPr>
            <a:normAutofit/>
          </a:bodyPr>
          <a:lstStyle/>
          <a:p>
            <a:pPr algn="r" rtl="1">
              <a:lnSpc>
                <a:spcPct val="200000"/>
              </a:lnSpc>
            </a:pPr>
            <a:r>
              <a:rPr lang="fa-IR" sz="2800" b="1" dirty="0" smtClean="0">
                <a:solidFill>
                  <a:srgbClr val="002060"/>
                </a:solidFill>
                <a:cs typeface="B Titr" pitchFamily="2" charset="-78"/>
              </a:rPr>
              <a:t>چگونه یک خبر منتج از پژوهش بنویسیم</a:t>
            </a:r>
            <a:endParaRPr lang="fa-IR" sz="2000" dirty="0" smtClean="0">
              <a:solidFill>
                <a:srgbClr val="002060"/>
              </a:solidFill>
              <a:cs typeface="B Titr" pitchFamily="2" charset="-78"/>
            </a:endParaRPr>
          </a:p>
        </p:txBody>
      </p:sp>
      <p:sp>
        <p:nvSpPr>
          <p:cNvPr id="3" name="Subtitle 2"/>
          <p:cNvSpPr>
            <a:spLocks noGrp="1"/>
          </p:cNvSpPr>
          <p:nvPr>
            <p:ph type="subTitle" idx="1"/>
          </p:nvPr>
        </p:nvSpPr>
        <p:spPr>
          <a:xfrm>
            <a:off x="1214414" y="4500570"/>
            <a:ext cx="6715172" cy="2038352"/>
          </a:xfrm>
        </p:spPr>
        <p:txBody>
          <a:bodyPr>
            <a:normAutofit/>
          </a:bodyPr>
          <a:lstStyle/>
          <a:p>
            <a:r>
              <a:rPr lang="fa-IR" b="1" dirty="0">
                <a:solidFill>
                  <a:srgbClr val="FF0000"/>
                </a:solidFill>
              </a:rPr>
              <a:t> </a:t>
            </a:r>
            <a:endParaRPr lang="en-US" b="1" dirty="0">
              <a:solidFill>
                <a:srgbClr val="FF0000"/>
              </a:solidFill>
            </a:endParaRPr>
          </a:p>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spTree>
    <p:extLst>
      <p:ext uri="{BB962C8B-B14F-4D97-AF65-F5344CB8AC3E}">
        <p14:creationId xmlns:p14="http://schemas.microsoft.com/office/powerpoint/2010/main" val="31235368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56792"/>
            <a:ext cx="7772400" cy="4392488"/>
          </a:xfrm>
        </p:spPr>
        <p:txBody>
          <a:bodyPr>
            <a:normAutofit/>
          </a:bodyPr>
          <a:lstStyle/>
          <a:p>
            <a:pPr algn="l">
              <a:lnSpc>
                <a:spcPct val="200000"/>
              </a:lnSpc>
            </a:pPr>
            <a:r>
              <a:rPr lang="en-US" sz="2800" dirty="0"/>
              <a:t>“Saying the right things” (message effectiveness) works best when “</a:t>
            </a:r>
            <a:r>
              <a:rPr lang="en-US" sz="2800" dirty="0" smtClean="0"/>
              <a:t>saying things </a:t>
            </a:r>
            <a:r>
              <a:rPr lang="en-US" sz="2800" dirty="0"/>
              <a:t>right” (message efficiency). </a:t>
            </a:r>
            <a:br>
              <a:rPr lang="en-US" sz="2800" dirty="0"/>
            </a:br>
            <a:endParaRPr lang="fa-IR" sz="2800" b="1" dirty="0">
              <a:solidFill>
                <a:srgbClr val="002060"/>
              </a:solidFill>
              <a:cs typeface="B Titr" pitchFamily="2" charset="-78"/>
            </a:endParaRPr>
          </a:p>
        </p:txBody>
      </p:sp>
      <p:sp>
        <p:nvSpPr>
          <p:cNvPr id="3" name="Subtitle 2"/>
          <p:cNvSpPr>
            <a:spLocks noGrp="1"/>
          </p:cNvSpPr>
          <p:nvPr>
            <p:ph type="subTitle" idx="1"/>
          </p:nvPr>
        </p:nvSpPr>
        <p:spPr>
          <a:xfrm>
            <a:off x="1835696" y="404664"/>
            <a:ext cx="6715172" cy="1224136"/>
          </a:xfrm>
        </p:spPr>
        <p:txBody>
          <a:bodyPr>
            <a:normAutofit/>
          </a:bodyPr>
          <a:lstStyle/>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solidFill>
                  <a:prstClr val="black">
                    <a:tint val="75000"/>
                  </a:prstClr>
                </a:solidFill>
              </a:rPr>
              <a:t>Knowledge Utilization Research Center</a:t>
            </a:r>
            <a:endParaRPr lang="en-US" dirty="0">
              <a:solidFill>
                <a:prstClr val="black">
                  <a:tint val="75000"/>
                </a:prstClr>
              </a:solidFill>
            </a:endParaRPr>
          </a:p>
        </p:txBody>
      </p:sp>
    </p:spTree>
    <p:extLst>
      <p:ext uri="{BB962C8B-B14F-4D97-AF65-F5344CB8AC3E}">
        <p14:creationId xmlns:p14="http://schemas.microsoft.com/office/powerpoint/2010/main" val="6394965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200" dirty="0" smtClean="0"/>
              <a:t>آیا نوشابه های حاوی قند باعث سرطان می شوند؟</a:t>
            </a:r>
            <a:endParaRPr lang="en-US" sz="2200" dirty="0"/>
          </a:p>
        </p:txBody>
      </p:sp>
      <p:sp>
        <p:nvSpPr>
          <p:cNvPr id="3" name="Content Placeholder 2"/>
          <p:cNvSpPr>
            <a:spLocks noGrp="1"/>
          </p:cNvSpPr>
          <p:nvPr>
            <p:ph idx="1"/>
          </p:nvPr>
        </p:nvSpPr>
        <p:spPr/>
        <p:txBody>
          <a:bodyPr>
            <a:noAutofit/>
          </a:bodyPr>
          <a:lstStyle/>
          <a:p>
            <a:pPr algn="r" rtl="1">
              <a:lnSpc>
                <a:spcPct val="150000"/>
              </a:lnSpc>
              <a:buNone/>
            </a:pPr>
            <a:r>
              <a:rPr lang="fa-IR" sz="1800" dirty="0" smtClean="0">
                <a:cs typeface="B Nazanin" pitchFamily="2" charset="-78"/>
              </a:rPr>
              <a:t>به گفته پژوهشگران فرانسوی نوشیدنی‌های حاوی قند از جمله آبمیوه و نوشیدنی‌های گازدار احتمالا خطر ابتلا به سرطان را افزایش می‌دهند. این محققان در نتیجه تحقیقی پنج ساله بر روی بیش از یکصد هزار نفر به چنین نتیجه‌ای رسیده‌اند. این تیم تحقیقاتی در دانشگاه سوربن پاریس تاثیر میزان قند خون را عامل این مسئله دانسته‌اند. نتایج این تحقیق در ژورنال پزشکی بریتانیا چاپ شده است.این تحقیقات با نتیجه قطعی و قابل استناد فاصله زیادی دارد و متخصصان خواستار انجام تحقیقات بیشتر در این زمینه شده‌اند. محققان آن را به عنوان نوشیدنی با بیش از ۵ درصد قند تعریف کردند. براساس این تحقیق، نوشیدن روزی ۱۰۰ میلی لیتر بیشتر نوشیدنی حاوی قند، حدود دو قوطی در هفته، خطر ابتلا به سرطان را تا ۱۸ درصد افزایش می‌دهد.</a:t>
            </a:r>
          </a:p>
          <a:p>
            <a:pPr algn="r" rtl="1">
              <a:lnSpc>
                <a:spcPct val="150000"/>
              </a:lnSpc>
              <a:buNone/>
            </a:pPr>
            <a:r>
              <a:rPr lang="fa-IR" sz="1800" dirty="0" smtClean="0">
                <a:cs typeface="B Nazanin" pitchFamily="2" charset="-78"/>
              </a:rPr>
              <a:t>دکتر ماتیلدا توویر یکی از پژوهشگران این تیم تحقیقاتی: "چاقی و وزنی که در نتیجه مصرف بیش از حد نوشابه‌های حاوی قند بدست می‌آید.، مطمئنا در این زمینه نقش دارد، اما نمی‌تواند کل این ارتباط را توضیح دهد.“ اعضای این تیم تحقیقاتی می‌گویند که تحقیق آن‌ها گواه دیگری است که افزایش مالیات بر نوشیدنی‌های حاوی قند، ایده خوبی است.</a:t>
            </a:r>
            <a:br>
              <a:rPr lang="fa-IR" sz="1800" dirty="0" smtClean="0">
                <a:cs typeface="B Nazanin" pitchFamily="2" charset="-78"/>
              </a:rPr>
            </a:br>
            <a:endParaRPr lang="fa-IR" sz="1800" dirty="0" smtClean="0">
              <a:cs typeface="B Nazanin" pitchFamily="2" charset="-78"/>
            </a:endParaRPr>
          </a:p>
          <a:p>
            <a:pPr algn="r" rtl="1">
              <a:lnSpc>
                <a:spcPct val="150000"/>
              </a:lnSpc>
              <a:buNone/>
            </a:pPr>
            <a:endParaRPr lang="en-US" sz="1800" dirty="0">
              <a:cs typeface="B Nazanin" pitchFamily="2" charset="-78"/>
            </a:endParaRPr>
          </a:p>
        </p:txBody>
      </p:sp>
    </p:spTree>
    <p:extLst>
      <p:ext uri="{BB962C8B-B14F-4D97-AF65-F5344CB8AC3E}">
        <p14:creationId xmlns:p14="http://schemas.microsoft.com/office/powerpoint/2010/main" val="412419965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2200" dirty="0" smtClean="0"/>
              <a:t>آیا نوشابه های حاوی قند باعث سرطان می شوند؟</a:t>
            </a:r>
            <a:endParaRPr lang="en-US" sz="2200" dirty="0"/>
          </a:p>
        </p:txBody>
      </p:sp>
      <p:sp>
        <p:nvSpPr>
          <p:cNvPr id="3" name="Content Placeholder 2"/>
          <p:cNvSpPr>
            <a:spLocks noGrp="1"/>
          </p:cNvSpPr>
          <p:nvPr>
            <p:ph idx="1"/>
          </p:nvPr>
        </p:nvSpPr>
        <p:spPr>
          <a:xfrm>
            <a:off x="0" y="1600200"/>
            <a:ext cx="8915400" cy="4525963"/>
          </a:xfrm>
        </p:spPr>
        <p:txBody>
          <a:bodyPr>
            <a:noAutofit/>
          </a:bodyPr>
          <a:lstStyle/>
          <a:p>
            <a:pPr algn="r" rtl="1">
              <a:lnSpc>
                <a:spcPct val="150000"/>
              </a:lnSpc>
              <a:buNone/>
            </a:pPr>
            <a:r>
              <a:rPr lang="fa-IR" sz="1800" dirty="0" smtClean="0">
                <a:cs typeface="B Nazanin" pitchFamily="2" charset="-78"/>
              </a:rPr>
              <a:t>به </a:t>
            </a:r>
            <a:r>
              <a:rPr lang="fa-IR" sz="1800" dirty="0" smtClean="0">
                <a:solidFill>
                  <a:srgbClr val="FF0000"/>
                </a:solidFill>
                <a:cs typeface="B Nazanin" pitchFamily="2" charset="-78"/>
              </a:rPr>
              <a:t>گفته </a:t>
            </a:r>
            <a:r>
              <a:rPr lang="fa-IR" sz="1800" b="1" dirty="0" smtClean="0">
                <a:solidFill>
                  <a:srgbClr val="FF0000"/>
                </a:solidFill>
                <a:cs typeface="B Nazanin" pitchFamily="2" charset="-78"/>
              </a:rPr>
              <a:t>پژوهشگران فرانسوی </a:t>
            </a:r>
            <a:r>
              <a:rPr lang="fa-IR" sz="1800" dirty="0" smtClean="0">
                <a:cs typeface="B Nazanin" pitchFamily="2" charset="-78"/>
              </a:rPr>
              <a:t>نوشیدنی‌های حاوی </a:t>
            </a:r>
            <a:r>
              <a:rPr lang="fa-IR" sz="1800" b="1" dirty="0" smtClean="0">
                <a:solidFill>
                  <a:srgbClr val="FF0000"/>
                </a:solidFill>
                <a:cs typeface="B Nazanin" pitchFamily="2" charset="-78"/>
              </a:rPr>
              <a:t>قند از جمله آبمیوه و نوشیدنی‌های گازدار احتمالا خطر ابتلا به سرطان </a:t>
            </a:r>
            <a:r>
              <a:rPr lang="fa-IR" sz="1800" dirty="0" smtClean="0">
                <a:cs typeface="B Nazanin" pitchFamily="2" charset="-78"/>
              </a:rPr>
              <a:t>را افزایش می‌دهند. محققان آن را به عنوان نوشیدنی با بیش از ۵ درصد قند تعریف کردند. براساس این تحقیق، نوشیدن روزی ۱۰۰ میلی لیتر بیشتر نوشیدنی حاوی قند، حدود دو قوطی در هفته، خطر ابتلا به سرطان را تا ۱۸ درصد افزایش می‌دهد. این محققان </a:t>
            </a:r>
            <a:r>
              <a:rPr lang="fa-IR" sz="1800" b="1" dirty="0" smtClean="0">
                <a:solidFill>
                  <a:srgbClr val="FF0000"/>
                </a:solidFill>
                <a:cs typeface="B Nazanin" pitchFamily="2" charset="-78"/>
              </a:rPr>
              <a:t>در نتیجه تحقیقی پنج ساله بر روی بیش از یکصد هزار نفر </a:t>
            </a:r>
            <a:r>
              <a:rPr lang="fa-IR" sz="1800" dirty="0" smtClean="0">
                <a:cs typeface="B Nazanin" pitchFamily="2" charset="-78"/>
              </a:rPr>
              <a:t>به چنین نتیجه‌ای رسیده‌اند. این تیم تحقیقاتی در دانشگاه سوربن پاریس تاثیر </a:t>
            </a:r>
            <a:r>
              <a:rPr lang="fa-IR" sz="1800" b="1" dirty="0" smtClean="0">
                <a:solidFill>
                  <a:srgbClr val="FF0000"/>
                </a:solidFill>
                <a:cs typeface="B Nazanin" pitchFamily="2" charset="-78"/>
              </a:rPr>
              <a:t>میزان قند خون </a:t>
            </a:r>
            <a:r>
              <a:rPr lang="fa-IR" sz="1800" dirty="0" smtClean="0">
                <a:cs typeface="B Nazanin" pitchFamily="2" charset="-78"/>
              </a:rPr>
              <a:t>را عامل این مسئله دانسته‌اند. نتایج این تحقیق در </a:t>
            </a:r>
            <a:r>
              <a:rPr lang="fa-IR" sz="1800" b="1" dirty="0" smtClean="0">
                <a:solidFill>
                  <a:srgbClr val="FF0000"/>
                </a:solidFill>
                <a:cs typeface="B Nazanin" pitchFamily="2" charset="-78"/>
              </a:rPr>
              <a:t>ژورنال پزشکی بریتانیا </a:t>
            </a:r>
            <a:r>
              <a:rPr lang="fa-IR" sz="1800" dirty="0" smtClean="0">
                <a:cs typeface="B Nazanin" pitchFamily="2" charset="-78"/>
              </a:rPr>
              <a:t>چاپ شده است.این تحقیقات </a:t>
            </a:r>
            <a:r>
              <a:rPr lang="fa-IR" sz="1800" dirty="0" smtClean="0">
                <a:solidFill>
                  <a:srgbClr val="FF0000"/>
                </a:solidFill>
                <a:cs typeface="B Nazanin" pitchFamily="2" charset="-78"/>
              </a:rPr>
              <a:t>با نتیجه قطعی و قابل استناد فاصله زیادی دارد</a:t>
            </a:r>
            <a:r>
              <a:rPr lang="fa-IR" sz="1800" dirty="0" smtClean="0">
                <a:cs typeface="B Nazanin" pitchFamily="2" charset="-78"/>
              </a:rPr>
              <a:t> و متخصصان خواستار </a:t>
            </a:r>
            <a:r>
              <a:rPr lang="fa-IR" sz="1800" b="1" dirty="0" smtClean="0">
                <a:solidFill>
                  <a:srgbClr val="FF0000"/>
                </a:solidFill>
                <a:cs typeface="B Nazanin" pitchFamily="2" charset="-78"/>
              </a:rPr>
              <a:t>انجام تحقیقات </a:t>
            </a:r>
            <a:r>
              <a:rPr lang="fa-IR" sz="1800" dirty="0" smtClean="0">
                <a:cs typeface="B Nazanin" pitchFamily="2" charset="-78"/>
              </a:rPr>
              <a:t>بیشتر در این زمینه شده‌اند. </a:t>
            </a:r>
          </a:p>
          <a:p>
            <a:pPr algn="r" rtl="1">
              <a:lnSpc>
                <a:spcPct val="150000"/>
              </a:lnSpc>
              <a:buNone/>
            </a:pPr>
            <a:r>
              <a:rPr lang="fa-IR" sz="1800" dirty="0" smtClean="0">
                <a:cs typeface="B Nazanin" pitchFamily="2" charset="-78"/>
              </a:rPr>
              <a:t>دکتر </a:t>
            </a:r>
            <a:r>
              <a:rPr lang="fa-IR" sz="1800" b="1" dirty="0" smtClean="0">
                <a:solidFill>
                  <a:srgbClr val="FF0000"/>
                </a:solidFill>
                <a:cs typeface="B Nazanin" pitchFamily="2" charset="-78"/>
              </a:rPr>
              <a:t>ماتیلدا توویر </a:t>
            </a:r>
            <a:r>
              <a:rPr lang="fa-IR" sz="1800" dirty="0" smtClean="0">
                <a:cs typeface="B Nazanin" pitchFamily="2" charset="-78"/>
              </a:rPr>
              <a:t>یکی از پژوهشگران این تیم تحقیقاتی: "</a:t>
            </a:r>
            <a:r>
              <a:rPr lang="fa-IR" sz="1800" dirty="0" smtClean="0">
                <a:solidFill>
                  <a:srgbClr val="FF0000"/>
                </a:solidFill>
                <a:cs typeface="B Nazanin" pitchFamily="2" charset="-78"/>
              </a:rPr>
              <a:t>چاقی و وزنی </a:t>
            </a:r>
            <a:r>
              <a:rPr lang="fa-IR" sz="1800" dirty="0" smtClean="0">
                <a:cs typeface="B Nazanin" pitchFamily="2" charset="-78"/>
              </a:rPr>
              <a:t>که در نتیجه مصرف بیش از حد نوشابه‌های حاوی قند بدست می‌آید.، مطمئنا در این زمینه </a:t>
            </a:r>
            <a:r>
              <a:rPr lang="fa-IR" sz="1800" b="1" dirty="0" smtClean="0">
                <a:solidFill>
                  <a:srgbClr val="FF0000"/>
                </a:solidFill>
                <a:cs typeface="B Nazanin" pitchFamily="2" charset="-78"/>
              </a:rPr>
              <a:t>نقش</a:t>
            </a:r>
            <a:r>
              <a:rPr lang="fa-IR" sz="1800" dirty="0" smtClean="0">
                <a:cs typeface="B Nazanin" pitchFamily="2" charset="-78"/>
              </a:rPr>
              <a:t> دارد، اما </a:t>
            </a:r>
            <a:r>
              <a:rPr lang="fa-IR" sz="1800" b="1" dirty="0" smtClean="0">
                <a:solidFill>
                  <a:srgbClr val="FF0000"/>
                </a:solidFill>
                <a:cs typeface="B Nazanin" pitchFamily="2" charset="-78"/>
              </a:rPr>
              <a:t>نمی‌تواند کل این ارتباط را توضیح </a:t>
            </a:r>
            <a:r>
              <a:rPr lang="fa-IR" sz="1800" dirty="0" smtClean="0">
                <a:cs typeface="B Nazanin" pitchFamily="2" charset="-78"/>
              </a:rPr>
              <a:t>دهد.“ اعضای این تیم تحقیقاتی می‌گویند که تحقیق آن‌ها گواه دیگری است که </a:t>
            </a:r>
            <a:r>
              <a:rPr lang="fa-IR" sz="1800" b="1" dirty="0" smtClean="0">
                <a:solidFill>
                  <a:srgbClr val="FF0000"/>
                </a:solidFill>
                <a:cs typeface="B Nazanin" pitchFamily="2" charset="-78"/>
              </a:rPr>
              <a:t>افزایش مالیات بر نوشیدنی‌های حاوی قند، ایده خوبی </a:t>
            </a:r>
            <a:r>
              <a:rPr lang="fa-IR" sz="1800" dirty="0" smtClean="0">
                <a:cs typeface="B Nazanin" pitchFamily="2" charset="-78"/>
              </a:rPr>
              <a:t>است.</a:t>
            </a:r>
          </a:p>
        </p:txBody>
      </p:sp>
    </p:spTree>
    <p:extLst>
      <p:ext uri="{BB962C8B-B14F-4D97-AF65-F5344CB8AC3E}">
        <p14:creationId xmlns:p14="http://schemas.microsoft.com/office/powerpoint/2010/main" val="3835994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defRPr/>
            </a:pPr>
            <a:r>
              <a:rPr lang="en-US" dirty="0" smtClean="0"/>
              <a:t>What </a:t>
            </a:r>
            <a:r>
              <a:rPr lang="en-US" dirty="0"/>
              <a:t>is an ‘answerable’ question?</a:t>
            </a:r>
          </a:p>
        </p:txBody>
      </p:sp>
      <p:sp>
        <p:nvSpPr>
          <p:cNvPr id="3" name="Content Placeholder 2"/>
          <p:cNvSpPr>
            <a:spLocks noGrp="1"/>
          </p:cNvSpPr>
          <p:nvPr>
            <p:ph sz="quarter" idx="1"/>
          </p:nvPr>
        </p:nvSpPr>
        <p:spPr/>
        <p:txBody>
          <a:bodyPr>
            <a:normAutofit lnSpcReduction="10000"/>
          </a:bodyPr>
          <a:lstStyle/>
          <a:p>
            <a:pPr algn="l" rtl="0">
              <a:defRPr/>
            </a:pPr>
            <a:r>
              <a:rPr lang="en-US" sz="2000" dirty="0"/>
              <a:t>What is an ‘answerable’ question?</a:t>
            </a:r>
          </a:p>
          <a:p>
            <a:pPr lvl="1" algn="l" rtl="0">
              <a:defRPr/>
            </a:pPr>
            <a:r>
              <a:rPr lang="en-US" sz="2000" dirty="0" smtClean="0"/>
              <a:t>An </a:t>
            </a:r>
            <a:r>
              <a:rPr lang="en-US" sz="2000" dirty="0"/>
              <a:t>‘answerable’ question in research terms is one which seeks </a:t>
            </a:r>
            <a:r>
              <a:rPr lang="en-US" sz="2000" b="1" dirty="0">
                <a:solidFill>
                  <a:srgbClr val="FF0000"/>
                </a:solidFill>
              </a:rPr>
              <a:t>specific</a:t>
            </a:r>
            <a:r>
              <a:rPr lang="en-US" sz="2000" dirty="0">
                <a:solidFill>
                  <a:srgbClr val="FF0000"/>
                </a:solidFill>
              </a:rPr>
              <a:t> </a:t>
            </a:r>
            <a:r>
              <a:rPr lang="en-US" sz="2000" dirty="0"/>
              <a:t>knowledge, is framed to </a:t>
            </a:r>
            <a:r>
              <a:rPr lang="en-US" sz="2000" dirty="0">
                <a:solidFill>
                  <a:srgbClr val="FF0000"/>
                </a:solidFill>
              </a:rPr>
              <a:t>facilitate literature searching </a:t>
            </a:r>
            <a:r>
              <a:rPr lang="en-US" sz="2000" dirty="0"/>
              <a:t>and therefore, follows a semi-</a:t>
            </a:r>
            <a:r>
              <a:rPr lang="en-US" sz="2000" dirty="0" err="1"/>
              <a:t>standardised</a:t>
            </a:r>
            <a:r>
              <a:rPr lang="en-US" sz="2000" dirty="0"/>
              <a:t> structure</a:t>
            </a:r>
            <a:r>
              <a:rPr lang="en-US" sz="2000" dirty="0" smtClean="0"/>
              <a:t>.</a:t>
            </a:r>
          </a:p>
          <a:p>
            <a:pPr algn="l" rtl="0">
              <a:defRPr/>
            </a:pPr>
            <a:endParaRPr lang="en-US" sz="2000" dirty="0" smtClean="0"/>
          </a:p>
          <a:p>
            <a:pPr algn="l" rtl="0">
              <a:defRPr/>
            </a:pPr>
            <a:r>
              <a:rPr lang="en-US" sz="2000" dirty="0"/>
              <a:t>‘Answerable’ clinical research questions have four essential ‘PICO’ components:</a:t>
            </a:r>
          </a:p>
          <a:p>
            <a:pPr lvl="1" algn="l" rtl="0">
              <a:defRPr/>
            </a:pPr>
            <a:r>
              <a:rPr lang="en-US" sz="2000" dirty="0"/>
              <a:t>P: Patient and/or problem;</a:t>
            </a:r>
          </a:p>
          <a:p>
            <a:pPr lvl="1" algn="l" rtl="0">
              <a:defRPr/>
            </a:pPr>
            <a:r>
              <a:rPr lang="en-US" sz="2000" dirty="0"/>
              <a:t>I: Intervention (or exposure, diagnostic test, prognostic factor, etc.)</a:t>
            </a:r>
          </a:p>
          <a:p>
            <a:pPr lvl="1" algn="l" rtl="0">
              <a:defRPr/>
            </a:pPr>
            <a:r>
              <a:rPr lang="en-US" sz="2000" dirty="0"/>
              <a:t>C: Comparison Intervention (if relevant);</a:t>
            </a:r>
          </a:p>
          <a:p>
            <a:pPr lvl="1" algn="l" rtl="0">
              <a:defRPr/>
            </a:pPr>
            <a:r>
              <a:rPr lang="en-US" sz="2000" dirty="0"/>
              <a:t>O: Outcome.</a:t>
            </a:r>
          </a:p>
          <a:p>
            <a:pPr marL="457200" lvl="1" indent="0" algn="l" rtl="0">
              <a:buFont typeface="Wingdings" pitchFamily="2" charset="2"/>
              <a:buNone/>
              <a:defRPr/>
            </a:pPr>
            <a:endParaRPr lang="en-US" sz="2000" dirty="0" smtClean="0"/>
          </a:p>
          <a:p>
            <a:pPr marL="457200" lvl="1" indent="0" algn="l" rtl="0">
              <a:buFont typeface="Wingdings" pitchFamily="2" charset="2"/>
              <a:buNone/>
              <a:defRPr/>
            </a:pPr>
            <a:r>
              <a:rPr lang="en-US" sz="2000" dirty="0"/>
              <a:t>“In [Population], what is the effect of [Intervention] on [Outcome], compared with [Comparison Intervention]?”</a:t>
            </a:r>
          </a:p>
        </p:txBody>
      </p:sp>
    </p:spTree>
    <p:extLst>
      <p:ext uri="{BB962C8B-B14F-4D97-AF65-F5344CB8AC3E}">
        <p14:creationId xmlns:p14="http://schemas.microsoft.com/office/powerpoint/2010/main" val="35976241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860512064"/>
              </p:ext>
            </p:extLst>
          </p:nvPr>
        </p:nvGraphicFramePr>
        <p:xfrm>
          <a:off x="899592" y="2132857"/>
          <a:ext cx="7128627" cy="3150796"/>
        </p:xfrm>
        <a:graphic>
          <a:graphicData uri="http://schemas.openxmlformats.org/drawingml/2006/table">
            <a:tbl>
              <a:tblPr/>
              <a:tblGrid>
                <a:gridCol w="393037"/>
                <a:gridCol w="1933031"/>
                <a:gridCol w="4802559"/>
              </a:tblGrid>
              <a:tr h="747033">
                <a:tc>
                  <a:txBody>
                    <a:bodyPr/>
                    <a:lstStyle/>
                    <a:p>
                      <a:pPr algn="ctr"/>
                      <a:r>
                        <a:rPr lang="en-US" sz="1600" b="1" dirty="0">
                          <a:solidFill>
                            <a:srgbClr val="008080"/>
                          </a:solidFill>
                          <a:effectLst/>
                        </a:rPr>
                        <a:t>P</a:t>
                      </a:r>
                      <a:endParaRPr lang="en-US" sz="1600" dirty="0"/>
                    </a:p>
                  </a:txBody>
                  <a:tcPr marL="6524" marR="6524" marT="6524" marB="6524" anchor="ctr">
                    <a:lnL>
                      <a:noFill/>
                    </a:lnL>
                    <a:lnR>
                      <a:noFill/>
                    </a:lnR>
                    <a:lnT>
                      <a:noFill/>
                    </a:lnT>
                    <a:lnB>
                      <a:noFill/>
                    </a:lnB>
                  </a:tcPr>
                </a:tc>
                <a:tc>
                  <a:txBody>
                    <a:bodyPr/>
                    <a:lstStyle/>
                    <a:p>
                      <a:r>
                        <a:rPr lang="en-US" sz="1600" b="1" dirty="0"/>
                        <a:t>Population or  Patient</a:t>
                      </a:r>
                      <a:endParaRPr lang="en-US" sz="1600" dirty="0"/>
                    </a:p>
                  </a:txBody>
                  <a:tcPr marL="6524" marR="6524" marT="6524" marB="6524" anchor="ctr">
                    <a:lnL>
                      <a:noFill/>
                    </a:lnL>
                    <a:lnR>
                      <a:noFill/>
                    </a:lnR>
                    <a:lnT>
                      <a:noFill/>
                    </a:lnT>
                    <a:lnB>
                      <a:noFill/>
                    </a:lnB>
                  </a:tcPr>
                </a:tc>
                <a:tc>
                  <a:txBody>
                    <a:bodyPr/>
                    <a:lstStyle/>
                    <a:p>
                      <a:r>
                        <a:rPr lang="en-US" sz="1600" dirty="0">
                          <a:effectLst/>
                        </a:rPr>
                        <a:t>the person affected by what you are researching - what are their defining characteristics and what is the condition they are experiencing?</a:t>
                      </a:r>
                    </a:p>
                  </a:txBody>
                  <a:tcPr marL="6524" marR="6524" marT="6524" marB="6524" anchor="ctr">
                    <a:lnL>
                      <a:noFill/>
                    </a:lnL>
                    <a:lnR>
                      <a:noFill/>
                    </a:lnR>
                    <a:lnT>
                      <a:noFill/>
                    </a:lnT>
                    <a:lnB>
                      <a:noFill/>
                    </a:lnB>
                  </a:tcPr>
                </a:tc>
              </a:tr>
              <a:tr h="257112">
                <a:tc>
                  <a:txBody>
                    <a:bodyPr/>
                    <a:lstStyle/>
                    <a:p>
                      <a:pPr marL="0" indent="0" algn="l"/>
                      <a:r>
                        <a:rPr lang="en-US" sz="1600" b="1" dirty="0">
                          <a:solidFill>
                            <a:srgbClr val="008080"/>
                          </a:solidFill>
                          <a:effectLst/>
                        </a:rPr>
                        <a:t>  I</a:t>
                      </a:r>
                      <a:endParaRPr lang="en-US" sz="1600" dirty="0"/>
                    </a:p>
                  </a:txBody>
                  <a:tcPr marL="6524" marR="6524" marT="6524" marB="6524" anchor="ctr">
                    <a:lnL>
                      <a:noFill/>
                    </a:lnL>
                    <a:lnR>
                      <a:noFill/>
                    </a:lnR>
                    <a:lnT>
                      <a:noFill/>
                    </a:lnT>
                    <a:lnB>
                      <a:noFill/>
                    </a:lnB>
                  </a:tcPr>
                </a:tc>
                <a:tc>
                  <a:txBody>
                    <a:bodyPr/>
                    <a:lstStyle/>
                    <a:p>
                      <a:r>
                        <a:rPr lang="en-US" sz="1600" b="1" dirty="0"/>
                        <a:t>Intervention</a:t>
                      </a:r>
                      <a:endParaRPr lang="en-US" sz="1600" dirty="0"/>
                    </a:p>
                  </a:txBody>
                  <a:tcPr marL="6524" marR="6524" marT="6524" marB="6524" anchor="ctr">
                    <a:lnL>
                      <a:noFill/>
                    </a:lnL>
                    <a:lnR>
                      <a:noFill/>
                    </a:lnR>
                    <a:lnT>
                      <a:noFill/>
                    </a:lnT>
                    <a:lnB>
                      <a:noFill/>
                    </a:lnB>
                  </a:tcPr>
                </a:tc>
                <a:tc>
                  <a:txBody>
                    <a:bodyPr/>
                    <a:lstStyle/>
                    <a:p>
                      <a:r>
                        <a:rPr lang="en-US" sz="1600" dirty="0">
                          <a:effectLst/>
                        </a:rPr>
                        <a:t>how are they being treated</a:t>
                      </a:r>
                    </a:p>
                  </a:txBody>
                  <a:tcPr marL="6524" marR="6524" marT="6524" marB="6524" anchor="ctr">
                    <a:lnL>
                      <a:noFill/>
                    </a:lnL>
                    <a:lnR>
                      <a:noFill/>
                    </a:lnR>
                    <a:lnT>
                      <a:noFill/>
                    </a:lnT>
                    <a:lnB>
                      <a:noFill/>
                    </a:lnB>
                  </a:tcPr>
                </a:tc>
              </a:tr>
              <a:tr h="457147">
                <a:tc>
                  <a:txBody>
                    <a:bodyPr/>
                    <a:lstStyle/>
                    <a:p>
                      <a:pPr algn="l"/>
                      <a:r>
                        <a:rPr lang="en-US" sz="1600" b="1" dirty="0">
                          <a:solidFill>
                            <a:srgbClr val="008080"/>
                          </a:solidFill>
                          <a:effectLst/>
                        </a:rPr>
                        <a:t> C</a:t>
                      </a:r>
                      <a:endParaRPr lang="en-US" sz="1600" dirty="0"/>
                    </a:p>
                  </a:txBody>
                  <a:tcPr marL="6524" marR="6524" marT="6524" marB="6524" anchor="ctr">
                    <a:lnL>
                      <a:noFill/>
                    </a:lnL>
                    <a:lnR>
                      <a:noFill/>
                    </a:lnR>
                    <a:lnT>
                      <a:noFill/>
                    </a:lnT>
                    <a:lnB>
                      <a:noFill/>
                    </a:lnB>
                  </a:tcPr>
                </a:tc>
                <a:tc>
                  <a:txBody>
                    <a:bodyPr/>
                    <a:lstStyle/>
                    <a:p>
                      <a:r>
                        <a:rPr lang="en-US" sz="1600" b="1" dirty="0"/>
                        <a:t>Comparison</a:t>
                      </a:r>
                      <a:endParaRPr lang="en-US" sz="1600" dirty="0"/>
                    </a:p>
                  </a:txBody>
                  <a:tcPr marL="6524" marR="6524" marT="6524" marB="6524" anchor="ctr">
                    <a:lnL>
                      <a:noFill/>
                    </a:lnL>
                    <a:lnR>
                      <a:noFill/>
                    </a:lnR>
                    <a:lnT>
                      <a:noFill/>
                    </a:lnT>
                    <a:lnB>
                      <a:noFill/>
                    </a:lnB>
                  </a:tcPr>
                </a:tc>
                <a:tc>
                  <a:txBody>
                    <a:bodyPr/>
                    <a:lstStyle/>
                    <a:p>
                      <a:r>
                        <a:rPr lang="en-US" sz="1600" dirty="0">
                          <a:effectLst/>
                        </a:rPr>
                        <a:t>is there another treatment method that you would like to compare the intervention to?</a:t>
                      </a:r>
                    </a:p>
                  </a:txBody>
                  <a:tcPr marL="6524" marR="6524" marT="6524" marB="6524" anchor="ctr">
                    <a:lnL>
                      <a:noFill/>
                    </a:lnL>
                    <a:lnR>
                      <a:noFill/>
                    </a:lnR>
                    <a:lnT>
                      <a:noFill/>
                    </a:lnT>
                    <a:lnB>
                      <a:noFill/>
                    </a:lnB>
                  </a:tcPr>
                </a:tc>
              </a:tr>
              <a:tr h="4571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008080"/>
                          </a:solidFill>
                          <a:effectLst/>
                        </a:rPr>
                        <a:t> C</a:t>
                      </a:r>
                      <a:endParaRPr lang="en-US" sz="1600" dirty="0" smtClean="0"/>
                    </a:p>
                  </a:txBody>
                  <a:tcPr marL="6524" marR="6524" marT="6524" marB="6524" anchor="ctr">
                    <a:lnL>
                      <a:noFill/>
                    </a:lnL>
                    <a:lnR>
                      <a:noFill/>
                    </a:lnR>
                    <a:lnT>
                      <a:noFill/>
                    </a:lnT>
                    <a:lnB>
                      <a:noFill/>
                    </a:lnB>
                  </a:tcPr>
                </a:tc>
                <a:tc>
                  <a:txBody>
                    <a:bodyPr/>
                    <a:lstStyle/>
                    <a:p>
                      <a:r>
                        <a:rPr lang="en-US" sz="1600" b="1" dirty="0" smtClean="0"/>
                        <a:t>Context</a:t>
                      </a:r>
                      <a:endParaRPr lang="en-US" sz="1600" dirty="0" smtClean="0"/>
                    </a:p>
                  </a:txBody>
                  <a:tcPr marL="6524" marR="6524" marT="6524" marB="6524" anchor="ctr">
                    <a:lnL>
                      <a:noFill/>
                    </a:lnL>
                    <a:lnR>
                      <a:noFill/>
                    </a:lnR>
                    <a:lnT>
                      <a:noFill/>
                    </a:lnT>
                    <a:lnB>
                      <a:noFill/>
                    </a:lnB>
                  </a:tcPr>
                </a:tc>
                <a:tc>
                  <a:txBody>
                    <a:bodyPr/>
                    <a:lstStyle/>
                    <a:p>
                      <a:pPr algn="ctr"/>
                      <a:r>
                        <a:rPr lang="en-US" sz="1600" dirty="0" smtClean="0">
                          <a:effectLst/>
                        </a:rPr>
                        <a:t>?</a:t>
                      </a:r>
                      <a:endParaRPr lang="en-US" sz="1600" dirty="0">
                        <a:effectLst/>
                      </a:endParaRPr>
                    </a:p>
                  </a:txBody>
                  <a:tcPr marL="6524" marR="6524" marT="6524" marB="6524" anchor="ctr">
                    <a:lnL>
                      <a:noFill/>
                    </a:lnL>
                    <a:lnR>
                      <a:noFill/>
                    </a:lnR>
                    <a:lnT>
                      <a:noFill/>
                    </a:lnT>
                    <a:lnB>
                      <a:noFill/>
                    </a:lnB>
                  </a:tcPr>
                </a:tc>
              </a:tr>
              <a:tr h="1188776">
                <a:tc>
                  <a:txBody>
                    <a:bodyPr/>
                    <a:lstStyle/>
                    <a:p>
                      <a:pPr algn="l"/>
                      <a:r>
                        <a:rPr lang="en-US" sz="1600" b="1" dirty="0">
                          <a:solidFill>
                            <a:srgbClr val="008080"/>
                          </a:solidFill>
                          <a:effectLst/>
                        </a:rPr>
                        <a:t> O</a:t>
                      </a:r>
                      <a:endParaRPr lang="en-US" sz="1600" dirty="0"/>
                    </a:p>
                  </a:txBody>
                  <a:tcPr marL="6524" marR="6524" marT="6524" marB="6524" anchor="ctr">
                    <a:lnL>
                      <a:noFill/>
                    </a:lnL>
                    <a:lnR>
                      <a:noFill/>
                    </a:lnR>
                    <a:lnT>
                      <a:noFill/>
                    </a:lnT>
                    <a:lnB>
                      <a:noFill/>
                    </a:lnB>
                  </a:tcPr>
                </a:tc>
                <a:tc>
                  <a:txBody>
                    <a:bodyPr/>
                    <a:lstStyle/>
                    <a:p>
                      <a:r>
                        <a:rPr lang="en-US" sz="1600" b="1" dirty="0"/>
                        <a:t>Outcome</a:t>
                      </a:r>
                      <a:endParaRPr lang="en-US" sz="1600" dirty="0"/>
                    </a:p>
                  </a:txBody>
                  <a:tcPr marL="6524" marR="6524" marT="6524" marB="6524" anchor="ctr">
                    <a:lnL>
                      <a:noFill/>
                    </a:lnL>
                    <a:lnR>
                      <a:noFill/>
                    </a:lnR>
                    <a:lnT>
                      <a:noFill/>
                    </a:lnT>
                    <a:lnB>
                      <a:noFill/>
                    </a:lnB>
                  </a:tcPr>
                </a:tc>
                <a:tc>
                  <a:txBody>
                    <a:bodyPr/>
                    <a:lstStyle/>
                    <a:p>
                      <a:r>
                        <a:rPr lang="en-US" sz="1600" dirty="0">
                          <a:effectLst/>
                        </a:rPr>
                        <a:t>what is the result of the intervention? These can be primary and secondary outcomes</a:t>
                      </a:r>
                    </a:p>
                  </a:txBody>
                  <a:tcPr marL="6524" marR="6524" marT="6524" marB="6524" anchor="ctr">
                    <a:lnL>
                      <a:noFill/>
                    </a:lnL>
                    <a:lnR>
                      <a:noFill/>
                    </a:lnR>
                    <a:lnT>
                      <a:noFill/>
                    </a:lnT>
                    <a:lnB>
                      <a:noFill/>
                    </a:lnB>
                  </a:tcPr>
                </a:tc>
              </a:tr>
            </a:tbl>
          </a:graphicData>
        </a:graphic>
      </p:graphicFrame>
    </p:spTree>
    <p:extLst>
      <p:ext uri="{BB962C8B-B14F-4D97-AF65-F5344CB8AC3E}">
        <p14:creationId xmlns:p14="http://schemas.microsoft.com/office/powerpoint/2010/main" val="27373169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lvl="0" algn="r" rtl="1"/>
            <a:endParaRPr lang="en-US" dirty="0"/>
          </a:p>
        </p:txBody>
      </p:sp>
      <p:sp>
        <p:nvSpPr>
          <p:cNvPr id="4" name="Footer Placeholder 3"/>
          <p:cNvSpPr>
            <a:spLocks noGrp="1"/>
          </p:cNvSpPr>
          <p:nvPr>
            <p:ph type="ftr" sz="quarter" idx="11"/>
          </p:nvPr>
        </p:nvSpPr>
        <p:spPr>
          <a:xfrm>
            <a:off x="457200" y="6356350"/>
            <a:ext cx="3429000" cy="365125"/>
          </a:xfrm>
        </p:spPr>
        <p:txBody>
          <a:bodyPr/>
          <a:lstStyle/>
          <a:p>
            <a:pPr>
              <a:defRPr/>
            </a:pPr>
            <a:r>
              <a:rPr lang="en-US" dirty="0" smtClean="0"/>
              <a:t>Knowledge Utilization Research Center</a:t>
            </a:r>
            <a:endParaRPr lang="en-US" dirty="0"/>
          </a:p>
        </p:txBody>
      </p:sp>
      <p:sp>
        <p:nvSpPr>
          <p:cNvPr id="3" name="Content Placeholder 2"/>
          <p:cNvSpPr>
            <a:spLocks noGrp="1"/>
          </p:cNvSpPr>
          <p:nvPr>
            <p:ph sz="quarter" idx="1"/>
          </p:nvPr>
        </p:nvSpPr>
        <p:spPr/>
        <p:txBody>
          <a:bodyPr>
            <a:normAutofit/>
          </a:bodyPr>
          <a:lstStyle/>
          <a:p>
            <a:pPr marL="531813" lvl="1" indent="-258763" algn="r" rtl="1">
              <a:lnSpc>
                <a:spcPct val="150000"/>
              </a:lnSpc>
            </a:pPr>
            <a:endParaRPr lang="en-US" sz="3600" b="1" dirty="0" smtClean="0">
              <a:solidFill>
                <a:srgbClr val="002060"/>
              </a:solidFill>
              <a:latin typeface="Calibri"/>
              <a:ea typeface="+mj-ea"/>
              <a:cs typeface="B Titr" pitchFamily="2" charset="-78"/>
            </a:endParaRPr>
          </a:p>
          <a:p>
            <a:pPr marL="531813" lvl="1" indent="-258763" algn="ctr" rtl="1">
              <a:lnSpc>
                <a:spcPct val="150000"/>
              </a:lnSpc>
              <a:buNone/>
            </a:pPr>
            <a:r>
              <a:rPr lang="fa-IR" sz="3600" b="1" dirty="0" smtClean="0">
                <a:solidFill>
                  <a:srgbClr val="002060"/>
                </a:solidFill>
                <a:latin typeface="Calibri"/>
                <a:ea typeface="+mj-ea"/>
                <a:cs typeface="B Titr" pitchFamily="2" charset="-78"/>
              </a:rPr>
              <a:t>قطعیت پژوهش</a:t>
            </a:r>
            <a:endParaRPr lang="fa-IR" sz="2600" b="1" dirty="0" smtClean="0">
              <a:solidFill>
                <a:schemeClr val="tx1"/>
              </a:solidFill>
              <a:cs typeface="B Lotus" pitchFamily="2" charset="-78"/>
            </a:endParaRPr>
          </a:p>
        </p:txBody>
      </p:sp>
    </p:spTree>
    <p:extLst>
      <p:ext uri="{BB962C8B-B14F-4D97-AF65-F5344CB8AC3E}">
        <p14:creationId xmlns:p14="http://schemas.microsoft.com/office/powerpoint/2010/main" val="21604476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28800"/>
            <a:ext cx="7772400" cy="2886095"/>
          </a:xfrm>
        </p:spPr>
        <p:txBody>
          <a:bodyPr>
            <a:normAutofit/>
          </a:bodyPr>
          <a:lstStyle/>
          <a:p>
            <a:pPr algn="r" rtl="1">
              <a:lnSpc>
                <a:spcPct val="200000"/>
              </a:lnSpc>
            </a:pPr>
            <a:r>
              <a:rPr lang="fa-IR" sz="2800" b="1" dirty="0" smtClean="0">
                <a:solidFill>
                  <a:srgbClr val="002060"/>
                </a:solidFill>
                <a:cs typeface="B Titr" pitchFamily="2" charset="-78"/>
              </a:rPr>
              <a:t>مدل منطقی  </a:t>
            </a:r>
            <a:r>
              <a:rPr lang="en-US" sz="2800" b="1" dirty="0" smtClean="0">
                <a:solidFill>
                  <a:srgbClr val="002060"/>
                </a:solidFill>
                <a:cs typeface="B Titr" pitchFamily="2" charset="-78"/>
              </a:rPr>
              <a:t>Logic model</a:t>
            </a:r>
            <a:r>
              <a:rPr lang="fa-IR" sz="2800" b="1" dirty="0" smtClean="0">
                <a:solidFill>
                  <a:srgbClr val="002060"/>
                </a:solidFill>
                <a:cs typeface="B Titr" pitchFamily="2" charset="-78"/>
              </a:rPr>
              <a:t/>
            </a:r>
            <a:br>
              <a:rPr lang="fa-IR" sz="2800" b="1" dirty="0" smtClean="0">
                <a:solidFill>
                  <a:srgbClr val="002060"/>
                </a:solidFill>
                <a:cs typeface="B Titr" pitchFamily="2" charset="-78"/>
              </a:rPr>
            </a:br>
            <a:r>
              <a:rPr lang="fa-IR" sz="2000" dirty="0" smtClean="0">
                <a:solidFill>
                  <a:srgbClr val="002060"/>
                </a:solidFill>
                <a:cs typeface="B Titr" pitchFamily="2" charset="-78"/>
              </a:rPr>
              <a:t>ارایه ای روشن از روابط بین اجزای اصلی مورد پژوهش و چگونگی رسیدن به اهداف مطالعه.</a:t>
            </a:r>
          </a:p>
        </p:txBody>
      </p:sp>
      <p:sp>
        <p:nvSpPr>
          <p:cNvPr id="3" name="Subtitle 2"/>
          <p:cNvSpPr>
            <a:spLocks noGrp="1"/>
          </p:cNvSpPr>
          <p:nvPr>
            <p:ph type="subTitle" idx="1"/>
          </p:nvPr>
        </p:nvSpPr>
        <p:spPr>
          <a:xfrm>
            <a:off x="1214414" y="4500570"/>
            <a:ext cx="6715172" cy="2038352"/>
          </a:xfrm>
        </p:spPr>
        <p:txBody>
          <a:bodyPr>
            <a:normAutofit/>
          </a:bodyPr>
          <a:lstStyle/>
          <a:p>
            <a:r>
              <a:rPr lang="fa-IR" b="1" dirty="0">
                <a:solidFill>
                  <a:srgbClr val="FF0000"/>
                </a:solidFill>
              </a:rPr>
              <a:t> </a:t>
            </a:r>
            <a:endParaRPr lang="en-US" b="1" dirty="0">
              <a:solidFill>
                <a:srgbClr val="FF0000"/>
              </a:solidFill>
            </a:endParaRPr>
          </a:p>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sp>
        <p:nvSpPr>
          <p:cNvPr id="51202" name="AutoShape 2" descr="https://dataedo.com/asset/img/banners/blog/physical_logical_data.png"/>
          <p:cNvSpPr>
            <a:spLocks noChangeAspect="1" noChangeArrowheads="1"/>
          </p:cNvSpPr>
          <p:nvPr/>
        </p:nvSpPr>
        <p:spPr bwMode="auto">
          <a:xfrm>
            <a:off x="155575" y="-1782763"/>
            <a:ext cx="6953250" cy="37147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04" name="AutoShape 4" descr="https://dataedo.com/asset/img/banners/blog/physical_logical_data.png"/>
          <p:cNvSpPr>
            <a:spLocks noChangeAspect="1" noChangeArrowheads="1"/>
          </p:cNvSpPr>
          <p:nvPr/>
        </p:nvSpPr>
        <p:spPr bwMode="auto">
          <a:xfrm>
            <a:off x="155575" y="-1782763"/>
            <a:ext cx="6953250" cy="37147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51206" name="AutoShape 6" descr="https://dataedo.com/asset/img/banners/blog/physical_logical_data.png"/>
          <p:cNvSpPr>
            <a:spLocks noChangeAspect="1" noChangeArrowheads="1"/>
          </p:cNvSpPr>
          <p:nvPr/>
        </p:nvSpPr>
        <p:spPr bwMode="auto">
          <a:xfrm>
            <a:off x="155575" y="-1782763"/>
            <a:ext cx="6953250" cy="371475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285728"/>
            <a:ext cx="7572396" cy="2352695"/>
          </a:xfrm>
        </p:spPr>
        <p:txBody>
          <a:bodyPr>
            <a:normAutofit/>
          </a:bodyPr>
          <a:lstStyle/>
          <a:p>
            <a:pPr algn="l" rtl="1">
              <a:lnSpc>
                <a:spcPct val="150000"/>
              </a:lnSpc>
            </a:pPr>
            <a:r>
              <a:rPr lang="fa-IR" dirty="0" smtClean="0">
                <a:solidFill>
                  <a:srgbClr val="002060"/>
                </a:solidFill>
                <a:cs typeface="B Titr" pitchFamily="2" charset="-78"/>
              </a:rPr>
              <a:t>          </a:t>
            </a:r>
            <a:r>
              <a:rPr lang="en-US" dirty="0" smtClean="0">
                <a:solidFill>
                  <a:srgbClr val="002060"/>
                </a:solidFill>
                <a:cs typeface="B Titr" pitchFamily="2" charset="-78"/>
              </a:rPr>
              <a:t>Critical appraisal </a:t>
            </a:r>
            <a:endParaRPr lang="fa-IR" dirty="0">
              <a:solidFill>
                <a:srgbClr val="002060"/>
              </a:solidFill>
              <a:cs typeface="B Titr" pitchFamily="2" charset="-78"/>
            </a:endParaRPr>
          </a:p>
        </p:txBody>
      </p:sp>
      <p:sp>
        <p:nvSpPr>
          <p:cNvPr id="3" name="Footer Placeholder 3"/>
          <p:cNvSpPr>
            <a:spLocks noGrp="1"/>
          </p:cNvSpPr>
          <p:nvPr>
            <p:ph type="ftr" sz="quarter" idx="11"/>
          </p:nvPr>
        </p:nvSpPr>
        <p:spPr>
          <a:xfrm>
            <a:off x="457200" y="6356350"/>
            <a:ext cx="3048000" cy="365125"/>
          </a:xfrm>
        </p:spPr>
        <p:txBody>
          <a:bodyPr/>
          <a:lstStyle/>
          <a:p>
            <a:pPr>
              <a:defRPr/>
            </a:pPr>
            <a:r>
              <a:rPr lang="en-US" dirty="0" smtClean="0">
                <a:solidFill>
                  <a:srgbClr val="464653"/>
                </a:solidFill>
              </a:rPr>
              <a:t>Knowledge Utilization Research Center</a:t>
            </a:r>
            <a:endParaRPr lang="en-US" dirty="0">
              <a:solidFill>
                <a:srgbClr val="464653"/>
              </a:solidFill>
            </a:endParaRPr>
          </a:p>
        </p:txBody>
      </p:sp>
      <p:sp>
        <p:nvSpPr>
          <p:cNvPr id="4" name="Rectangle 3"/>
          <p:cNvSpPr/>
          <p:nvPr/>
        </p:nvSpPr>
        <p:spPr>
          <a:xfrm>
            <a:off x="357158" y="2571744"/>
            <a:ext cx="6572280" cy="2677656"/>
          </a:xfrm>
          <a:prstGeom prst="rect">
            <a:avLst/>
          </a:prstGeom>
        </p:spPr>
        <p:txBody>
          <a:bodyPr wrap="square">
            <a:spAutoFit/>
          </a:bodyPr>
          <a:lstStyle/>
          <a:p>
            <a:pPr>
              <a:buFont typeface="+mj-lt"/>
              <a:buAutoNum type="arabicPeriod"/>
            </a:pPr>
            <a:r>
              <a:rPr lang="en-US" sz="2800" dirty="0" smtClean="0">
                <a:solidFill>
                  <a:prstClr val="black"/>
                </a:solidFill>
              </a:rPr>
              <a:t>Does this study address a </a:t>
            </a:r>
            <a:r>
              <a:rPr lang="en-US" sz="2800" dirty="0" smtClean="0">
                <a:solidFill>
                  <a:srgbClr val="FF0000"/>
                </a:solidFill>
              </a:rPr>
              <a:t>clearly focused </a:t>
            </a:r>
            <a:r>
              <a:rPr lang="en-US" sz="2800" dirty="0" smtClean="0">
                <a:solidFill>
                  <a:prstClr val="black"/>
                </a:solidFill>
              </a:rPr>
              <a:t>question?</a:t>
            </a:r>
          </a:p>
          <a:p>
            <a:pPr>
              <a:buFont typeface="+mj-lt"/>
              <a:buAutoNum type="arabicPeriod"/>
            </a:pPr>
            <a:r>
              <a:rPr lang="en-US" sz="2800" dirty="0" smtClean="0">
                <a:solidFill>
                  <a:prstClr val="black"/>
                </a:solidFill>
              </a:rPr>
              <a:t>Did the study use </a:t>
            </a:r>
            <a:r>
              <a:rPr lang="en-US" sz="2800" dirty="0" smtClean="0">
                <a:solidFill>
                  <a:srgbClr val="FF0000"/>
                </a:solidFill>
              </a:rPr>
              <a:t>valid methods </a:t>
            </a:r>
            <a:r>
              <a:rPr lang="en-US" sz="2800" dirty="0" smtClean="0">
                <a:solidFill>
                  <a:prstClr val="black"/>
                </a:solidFill>
              </a:rPr>
              <a:t>to address this question?</a:t>
            </a:r>
          </a:p>
          <a:p>
            <a:pPr>
              <a:buFont typeface="+mj-lt"/>
              <a:buAutoNum type="arabicPeriod"/>
            </a:pPr>
            <a:r>
              <a:rPr lang="en-US" sz="2800" dirty="0" smtClean="0">
                <a:solidFill>
                  <a:prstClr val="black"/>
                </a:solidFill>
              </a:rPr>
              <a:t>Are the </a:t>
            </a:r>
            <a:r>
              <a:rPr lang="en-US" sz="2800" dirty="0" smtClean="0">
                <a:solidFill>
                  <a:srgbClr val="FF0000"/>
                </a:solidFill>
              </a:rPr>
              <a:t>results</a:t>
            </a:r>
            <a:r>
              <a:rPr lang="en-US" sz="2800" dirty="0" smtClean="0">
                <a:solidFill>
                  <a:prstClr val="black"/>
                </a:solidFill>
              </a:rPr>
              <a:t> of this study </a:t>
            </a:r>
            <a:r>
              <a:rPr lang="en-US" sz="2800" dirty="0" smtClean="0">
                <a:solidFill>
                  <a:srgbClr val="FF0000"/>
                </a:solidFill>
              </a:rPr>
              <a:t>valid</a:t>
            </a:r>
            <a:r>
              <a:rPr lang="en-US" sz="2800" dirty="0" smtClean="0">
                <a:solidFill>
                  <a:prstClr val="black"/>
                </a:solidFill>
              </a:rPr>
              <a:t>?</a:t>
            </a:r>
          </a:p>
          <a:p>
            <a:pPr>
              <a:buFont typeface="+mj-lt"/>
              <a:buAutoNum type="arabicPeriod"/>
            </a:pPr>
            <a:r>
              <a:rPr lang="en-US" sz="2800" dirty="0" smtClean="0">
                <a:solidFill>
                  <a:prstClr val="black"/>
                </a:solidFill>
              </a:rPr>
              <a:t>Are these results </a:t>
            </a:r>
            <a:r>
              <a:rPr lang="en-US" sz="2800" dirty="0" smtClean="0">
                <a:solidFill>
                  <a:srgbClr val="FF0000"/>
                </a:solidFill>
              </a:rPr>
              <a:t>applicable</a:t>
            </a:r>
            <a:r>
              <a:rPr lang="en-US" sz="2800" dirty="0" smtClean="0">
                <a:solidFill>
                  <a:prstClr val="black"/>
                </a:solidFill>
              </a:rPr>
              <a:t>?</a:t>
            </a:r>
            <a:endParaRPr lang="en-US" sz="2800" dirty="0">
              <a:solidFill>
                <a:prstClr val="black"/>
              </a:solidFill>
            </a:endParaRPr>
          </a:p>
        </p:txBody>
      </p:sp>
    </p:spTree>
    <p:extLst>
      <p:ext uri="{BB962C8B-B14F-4D97-AF65-F5344CB8AC3E}">
        <p14:creationId xmlns:p14="http://schemas.microsoft.com/office/powerpoint/2010/main" val="11180659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448" y="914400"/>
            <a:ext cx="8229600" cy="1143000"/>
          </a:xfrm>
        </p:spPr>
        <p:txBody>
          <a:bodyPr/>
          <a:lstStyle/>
          <a:p>
            <a:pPr algn="r"/>
            <a:r>
              <a:rPr lang="en-US" dirty="0" smtClean="0">
                <a:solidFill>
                  <a:schemeClr val="bg2">
                    <a:lumMod val="10000"/>
                  </a:schemeClr>
                </a:solidFill>
                <a:latin typeface="Arial Rounded MT Bold" pitchFamily="34" charset="0"/>
                <a:cs typeface="B Titr" pitchFamily="2" charset="-78"/>
              </a:rPr>
              <a:t>Levels of Evidence</a:t>
            </a:r>
            <a:endParaRPr lang="en-US" dirty="0"/>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sp>
        <p:nvSpPr>
          <p:cNvPr id="3" name="Content Placeholder 2"/>
          <p:cNvSpPr>
            <a:spLocks noGrp="1"/>
          </p:cNvSpPr>
          <p:nvPr>
            <p:ph sz="quarter" idx="1"/>
          </p:nvPr>
        </p:nvSpPr>
        <p:spPr/>
        <p:txBody>
          <a:bodyPr/>
          <a:lstStyle/>
          <a:p>
            <a:endParaRPr lang="en-US" dirty="0"/>
          </a:p>
        </p:txBody>
      </p:sp>
      <p:pic>
        <p:nvPicPr>
          <p:cNvPr id="19458" name="Picture 2" descr="https://hd.unsplash.com/photo-1471201310397-b4dc5f0c49c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6448" y="2209800"/>
            <a:ext cx="5295900" cy="44958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588445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a:spLocks noGrp="1" noChangeArrowheads="1"/>
          </p:cNvSpPr>
          <p:nvPr>
            <p:ph type="title"/>
          </p:nvPr>
        </p:nvSpPr>
        <p:spPr>
          <a:xfrm>
            <a:off x="30480" y="914400"/>
            <a:ext cx="8229600" cy="1143000"/>
          </a:xfrm>
        </p:spPr>
        <p:txBody>
          <a:bodyPr/>
          <a:lstStyle/>
          <a:p>
            <a:r>
              <a:rPr lang="en-US" dirty="0" smtClean="0"/>
              <a:t>Evidence pyramid </a:t>
            </a:r>
          </a:p>
        </p:txBody>
      </p:sp>
      <p:sp>
        <p:nvSpPr>
          <p:cNvPr id="6"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sp>
        <p:nvSpPr>
          <p:cNvPr id="8196" name="Rectangle 3"/>
          <p:cNvSpPr>
            <a:spLocks noGrp="1" noChangeArrowheads="1"/>
          </p:cNvSpPr>
          <p:nvPr>
            <p:ph sz="quarter" idx="1"/>
          </p:nvPr>
        </p:nvSpPr>
        <p:spPr/>
        <p:txBody>
          <a:bodyPr/>
          <a:lstStyle/>
          <a:p>
            <a:endParaRPr lang="en-US" dirty="0" smtClean="0"/>
          </a:p>
        </p:txBody>
      </p:sp>
      <p:pic>
        <p:nvPicPr>
          <p:cNvPr id="15367" name="Picture 7" descr="Image result for level of evide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1587" y="2286000"/>
            <a:ext cx="4904013" cy="36616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707389"/>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1505792825"/>
              </p:ext>
            </p:extLst>
          </p:nvPr>
        </p:nvGraphicFramePr>
        <p:xfrm>
          <a:off x="157163" y="173038"/>
          <a:ext cx="8875712" cy="3373437"/>
        </p:xfrm>
        <a:graphic>
          <a:graphicData uri="http://schemas.openxmlformats.org/presentationml/2006/ole">
            <mc:AlternateContent xmlns:mc="http://schemas.openxmlformats.org/markup-compatibility/2006">
              <mc:Choice xmlns:v="urn:schemas-microsoft-com:vml" Requires="v">
                <p:oleObj spid="_x0000_s1028" name="Document" r:id="rId3" imgW="8957384" imgH="3411220" progId="Word.Document.12">
                  <p:embed/>
                </p:oleObj>
              </mc:Choice>
              <mc:Fallback>
                <p:oleObj name="Document" r:id="rId3" imgW="8957384" imgH="3411220" progId="Word.Document.12">
                  <p:embed/>
                  <p:pic>
                    <p:nvPicPr>
                      <p:cNvPr id="0" name=""/>
                      <p:cNvPicPr/>
                      <p:nvPr/>
                    </p:nvPicPr>
                    <p:blipFill>
                      <a:blip r:embed="rId4"/>
                      <a:stretch>
                        <a:fillRect/>
                      </a:stretch>
                    </p:blipFill>
                    <p:spPr>
                      <a:xfrm>
                        <a:off x="157163" y="173038"/>
                        <a:ext cx="8875712" cy="3373437"/>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570821313"/>
              </p:ext>
            </p:extLst>
          </p:nvPr>
        </p:nvGraphicFramePr>
        <p:xfrm>
          <a:off x="123825" y="4267200"/>
          <a:ext cx="9020175" cy="1363663"/>
        </p:xfrm>
        <a:graphic>
          <a:graphicData uri="http://schemas.openxmlformats.org/presentationml/2006/ole">
            <mc:AlternateContent xmlns:mc="http://schemas.openxmlformats.org/markup-compatibility/2006">
              <mc:Choice xmlns:v="urn:schemas-microsoft-com:vml" Requires="v">
                <p:oleObj spid="_x0000_s1029" name="Document" r:id="rId5" imgW="9019753" imgH="1363049" progId="Word.Document.12">
                  <p:embed/>
                </p:oleObj>
              </mc:Choice>
              <mc:Fallback>
                <p:oleObj name="Document" r:id="rId5" imgW="9019753" imgH="1363049" progId="Word.Document.12">
                  <p:embed/>
                  <p:pic>
                    <p:nvPicPr>
                      <p:cNvPr id="0" name=""/>
                      <p:cNvPicPr/>
                      <p:nvPr/>
                    </p:nvPicPr>
                    <p:blipFill>
                      <a:blip r:embed="rId6"/>
                      <a:stretch>
                        <a:fillRect/>
                      </a:stretch>
                    </p:blipFill>
                    <p:spPr>
                      <a:xfrm>
                        <a:off x="123825" y="4267200"/>
                        <a:ext cx="9020175" cy="1363663"/>
                      </a:xfrm>
                      <a:prstGeom prst="rect">
                        <a:avLst/>
                      </a:prstGeom>
                    </p:spPr>
                  </p:pic>
                </p:oleObj>
              </mc:Fallback>
            </mc:AlternateContent>
          </a:graphicData>
        </a:graphic>
      </p:graphicFrame>
    </p:spTree>
    <p:extLst>
      <p:ext uri="{BB962C8B-B14F-4D97-AF65-F5344CB8AC3E}">
        <p14:creationId xmlns:p14="http://schemas.microsoft.com/office/powerpoint/2010/main" val="9336697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17919872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7458" name="Picture 2"/>
          <p:cNvPicPr>
            <a:picLocks noChangeAspect="1" noChangeArrowheads="1"/>
          </p:cNvPicPr>
          <p:nvPr/>
        </p:nvPicPr>
        <p:blipFill>
          <a:blip r:embed="rId2"/>
          <a:srcRect/>
          <a:stretch>
            <a:fillRect/>
          </a:stretch>
        </p:blipFill>
        <p:spPr bwMode="auto">
          <a:xfrm>
            <a:off x="1066800" y="609600"/>
            <a:ext cx="6779302" cy="5105400"/>
          </a:xfrm>
          <a:prstGeom prst="rect">
            <a:avLst/>
          </a:prstGeom>
          <a:noFill/>
          <a:ln w="9525">
            <a:noFill/>
            <a:miter lim="800000"/>
            <a:headEnd/>
            <a:tailEnd/>
          </a:ln>
          <a:effectLst/>
        </p:spPr>
      </p:pic>
    </p:spTree>
    <p:extLst>
      <p:ext uri="{BB962C8B-B14F-4D97-AF65-F5344CB8AC3E}">
        <p14:creationId xmlns:p14="http://schemas.microsoft.com/office/powerpoint/2010/main" val="107082536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8482" name="Picture 2"/>
          <p:cNvPicPr>
            <a:picLocks noChangeAspect="1" noChangeArrowheads="1"/>
          </p:cNvPicPr>
          <p:nvPr/>
        </p:nvPicPr>
        <p:blipFill>
          <a:blip r:embed="rId3"/>
          <a:srcRect/>
          <a:stretch>
            <a:fillRect/>
          </a:stretch>
        </p:blipFill>
        <p:spPr bwMode="auto">
          <a:xfrm>
            <a:off x="1866900" y="1376363"/>
            <a:ext cx="5410200" cy="4105275"/>
          </a:xfrm>
          <a:prstGeom prst="rect">
            <a:avLst/>
          </a:prstGeom>
          <a:noFill/>
          <a:ln w="9525">
            <a:noFill/>
            <a:miter lim="800000"/>
            <a:headEnd/>
            <a:tailEnd/>
          </a:ln>
          <a:effectLst/>
        </p:spPr>
      </p:pic>
    </p:spTree>
    <p:extLst>
      <p:ext uri="{BB962C8B-B14F-4D97-AF65-F5344CB8AC3E}">
        <p14:creationId xmlns:p14="http://schemas.microsoft.com/office/powerpoint/2010/main" val="11495718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9506" name="Picture 2"/>
          <p:cNvPicPr>
            <a:picLocks noChangeAspect="1" noChangeArrowheads="1"/>
          </p:cNvPicPr>
          <p:nvPr/>
        </p:nvPicPr>
        <p:blipFill>
          <a:blip r:embed="rId2"/>
          <a:srcRect/>
          <a:stretch>
            <a:fillRect/>
          </a:stretch>
        </p:blipFill>
        <p:spPr bwMode="auto">
          <a:xfrm>
            <a:off x="1871663" y="1390650"/>
            <a:ext cx="5400675" cy="4076700"/>
          </a:xfrm>
          <a:prstGeom prst="rect">
            <a:avLst/>
          </a:prstGeom>
          <a:noFill/>
          <a:ln w="9525">
            <a:noFill/>
            <a:miter lim="800000"/>
            <a:headEnd/>
            <a:tailEnd/>
          </a:ln>
          <a:effectLst/>
        </p:spPr>
      </p:pic>
    </p:spTree>
    <p:extLst>
      <p:ext uri="{BB962C8B-B14F-4D97-AF65-F5344CB8AC3E}">
        <p14:creationId xmlns:p14="http://schemas.microsoft.com/office/powerpoint/2010/main" val="35370858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0530" name="Picture 2"/>
          <p:cNvPicPr>
            <a:picLocks noChangeAspect="1" noChangeArrowheads="1"/>
          </p:cNvPicPr>
          <p:nvPr/>
        </p:nvPicPr>
        <p:blipFill>
          <a:blip r:embed="rId2"/>
          <a:srcRect/>
          <a:stretch>
            <a:fillRect/>
          </a:stretch>
        </p:blipFill>
        <p:spPr bwMode="auto">
          <a:xfrm>
            <a:off x="1862138" y="1400175"/>
            <a:ext cx="5419725" cy="4057650"/>
          </a:xfrm>
          <a:prstGeom prst="rect">
            <a:avLst/>
          </a:prstGeom>
          <a:noFill/>
          <a:ln w="9525">
            <a:noFill/>
            <a:miter lim="800000"/>
            <a:headEnd/>
            <a:tailEnd/>
          </a:ln>
          <a:effectLst/>
        </p:spPr>
      </p:pic>
    </p:spTree>
    <p:extLst>
      <p:ext uri="{BB962C8B-B14F-4D97-AF65-F5344CB8AC3E}">
        <p14:creationId xmlns:p14="http://schemas.microsoft.com/office/powerpoint/2010/main" val="387178236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2578" name="Picture 2"/>
          <p:cNvPicPr>
            <a:picLocks noChangeAspect="1" noChangeArrowheads="1"/>
          </p:cNvPicPr>
          <p:nvPr/>
        </p:nvPicPr>
        <p:blipFill>
          <a:blip r:embed="rId2"/>
          <a:srcRect/>
          <a:stretch>
            <a:fillRect/>
          </a:stretch>
        </p:blipFill>
        <p:spPr bwMode="auto">
          <a:xfrm>
            <a:off x="1866900" y="1381125"/>
            <a:ext cx="5410200" cy="4095750"/>
          </a:xfrm>
          <a:prstGeom prst="rect">
            <a:avLst/>
          </a:prstGeom>
          <a:noFill/>
          <a:ln w="9525">
            <a:noFill/>
            <a:miter lim="800000"/>
            <a:headEnd/>
            <a:tailEnd/>
          </a:ln>
          <a:effectLst/>
        </p:spPr>
      </p:pic>
    </p:spTree>
    <p:extLst>
      <p:ext uri="{BB962C8B-B14F-4D97-AF65-F5344CB8AC3E}">
        <p14:creationId xmlns:p14="http://schemas.microsoft.com/office/powerpoint/2010/main" val="9756750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28800"/>
            <a:ext cx="7772400" cy="2886095"/>
          </a:xfrm>
        </p:spPr>
        <p:txBody>
          <a:bodyPr>
            <a:normAutofit/>
          </a:bodyPr>
          <a:lstStyle/>
          <a:p>
            <a:pPr algn="r" rtl="1">
              <a:lnSpc>
                <a:spcPct val="200000"/>
              </a:lnSpc>
            </a:pPr>
            <a:r>
              <a:rPr lang="fa-IR" sz="2800" b="1" dirty="0" smtClean="0">
                <a:solidFill>
                  <a:srgbClr val="002060"/>
                </a:solidFill>
                <a:cs typeface="B Titr" pitchFamily="2" charset="-78"/>
              </a:rPr>
              <a:t>تئوری تغییر</a:t>
            </a:r>
            <a:r>
              <a:rPr lang="en-US" sz="2800" b="1" dirty="0" smtClean="0">
                <a:solidFill>
                  <a:srgbClr val="002060"/>
                </a:solidFill>
                <a:cs typeface="B Titr" pitchFamily="2" charset="-78"/>
              </a:rPr>
              <a:t>Theory of change </a:t>
            </a:r>
            <a:r>
              <a:rPr lang="fa-IR" sz="2800" b="1" dirty="0" smtClean="0">
                <a:solidFill>
                  <a:srgbClr val="002060"/>
                </a:solidFill>
                <a:cs typeface="B Titr" pitchFamily="2" charset="-78"/>
              </a:rPr>
              <a:t/>
            </a:r>
            <a:br>
              <a:rPr lang="fa-IR" sz="2800" b="1" dirty="0" smtClean="0">
                <a:solidFill>
                  <a:srgbClr val="002060"/>
                </a:solidFill>
                <a:cs typeface="B Titr" pitchFamily="2" charset="-78"/>
              </a:rPr>
            </a:br>
            <a:r>
              <a:rPr lang="fa-IR" sz="2000" b="1" dirty="0" smtClean="0">
                <a:solidFill>
                  <a:srgbClr val="002060"/>
                </a:solidFill>
                <a:cs typeface="B Titr" pitchFamily="2" charset="-78"/>
              </a:rPr>
              <a:t>توصیفی جامع از مفروضات، چرایی و چگونگی رخداد تغییر، همراه با علت های لازم و کافی برای ایجاد تغییر  </a:t>
            </a:r>
          </a:p>
        </p:txBody>
      </p:sp>
      <p:sp>
        <p:nvSpPr>
          <p:cNvPr id="3" name="Subtitle 2"/>
          <p:cNvSpPr>
            <a:spLocks noGrp="1"/>
          </p:cNvSpPr>
          <p:nvPr>
            <p:ph type="subTitle" idx="1"/>
          </p:nvPr>
        </p:nvSpPr>
        <p:spPr>
          <a:xfrm>
            <a:off x="1214414" y="4500570"/>
            <a:ext cx="6715172" cy="2038352"/>
          </a:xfrm>
        </p:spPr>
        <p:txBody>
          <a:bodyPr>
            <a:normAutofit/>
          </a:bodyPr>
          <a:lstStyle/>
          <a:p>
            <a:r>
              <a:rPr lang="fa-IR" b="1" dirty="0">
                <a:solidFill>
                  <a:srgbClr val="FF0000"/>
                </a:solidFill>
              </a:rPr>
              <a:t> </a:t>
            </a:r>
            <a:endParaRPr lang="en-US" b="1" dirty="0">
              <a:solidFill>
                <a:srgbClr val="FF0000"/>
              </a:solidFill>
            </a:endParaRPr>
          </a:p>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3602" name="Picture 2"/>
          <p:cNvPicPr>
            <a:picLocks noChangeAspect="1" noChangeArrowheads="1"/>
          </p:cNvPicPr>
          <p:nvPr/>
        </p:nvPicPr>
        <p:blipFill>
          <a:blip r:embed="rId2"/>
          <a:srcRect/>
          <a:stretch>
            <a:fillRect/>
          </a:stretch>
        </p:blipFill>
        <p:spPr bwMode="auto">
          <a:xfrm>
            <a:off x="1862138" y="1366838"/>
            <a:ext cx="5419725" cy="4124325"/>
          </a:xfrm>
          <a:prstGeom prst="rect">
            <a:avLst/>
          </a:prstGeom>
          <a:noFill/>
          <a:ln w="9525">
            <a:noFill/>
            <a:miter lim="800000"/>
            <a:headEnd/>
            <a:tailEnd/>
          </a:ln>
          <a:effectLst/>
        </p:spPr>
      </p:pic>
    </p:spTree>
    <p:extLst>
      <p:ext uri="{BB962C8B-B14F-4D97-AF65-F5344CB8AC3E}">
        <p14:creationId xmlns:p14="http://schemas.microsoft.com/office/powerpoint/2010/main" val="191085522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4626" name="Picture 2"/>
          <p:cNvPicPr>
            <a:picLocks noChangeAspect="1" noChangeArrowheads="1"/>
          </p:cNvPicPr>
          <p:nvPr/>
        </p:nvPicPr>
        <p:blipFill>
          <a:blip r:embed="rId2"/>
          <a:srcRect/>
          <a:stretch>
            <a:fillRect/>
          </a:stretch>
        </p:blipFill>
        <p:spPr bwMode="auto">
          <a:xfrm>
            <a:off x="1871663" y="1395413"/>
            <a:ext cx="5400675" cy="4067175"/>
          </a:xfrm>
          <a:prstGeom prst="rect">
            <a:avLst/>
          </a:prstGeom>
          <a:noFill/>
          <a:ln w="9525">
            <a:noFill/>
            <a:miter lim="800000"/>
            <a:headEnd/>
            <a:tailEnd/>
          </a:ln>
          <a:effectLst/>
        </p:spPr>
      </p:pic>
    </p:spTree>
    <p:extLst>
      <p:ext uri="{BB962C8B-B14F-4D97-AF65-F5344CB8AC3E}">
        <p14:creationId xmlns:p14="http://schemas.microsoft.com/office/powerpoint/2010/main" val="270501047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55650" name="Picture 2"/>
          <p:cNvPicPr>
            <a:picLocks noChangeAspect="1" noChangeArrowheads="1"/>
          </p:cNvPicPr>
          <p:nvPr/>
        </p:nvPicPr>
        <p:blipFill>
          <a:blip r:embed="rId2"/>
          <a:srcRect/>
          <a:stretch>
            <a:fillRect/>
          </a:stretch>
        </p:blipFill>
        <p:spPr bwMode="auto">
          <a:xfrm>
            <a:off x="1857375" y="1385888"/>
            <a:ext cx="5429250" cy="4086225"/>
          </a:xfrm>
          <a:prstGeom prst="rect">
            <a:avLst/>
          </a:prstGeom>
          <a:noFill/>
          <a:ln w="9525">
            <a:noFill/>
            <a:miter lim="800000"/>
            <a:headEnd/>
            <a:tailEnd/>
          </a:ln>
          <a:effectLst/>
        </p:spPr>
      </p:pic>
    </p:spTree>
    <p:extLst>
      <p:ext uri="{BB962C8B-B14F-4D97-AF65-F5344CB8AC3E}">
        <p14:creationId xmlns:p14="http://schemas.microsoft.com/office/powerpoint/2010/main" val="17346447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56792"/>
            <a:ext cx="7772400" cy="4392488"/>
          </a:xfrm>
        </p:spPr>
        <p:txBody>
          <a:bodyPr>
            <a:noAutofit/>
          </a:bodyPr>
          <a:lstStyle/>
          <a:p>
            <a:pPr algn="l"/>
            <a:r>
              <a:rPr lang="en-US" sz="2000" dirty="0" smtClean="0"/>
              <a:t>Don’t </a:t>
            </a:r>
            <a:r>
              <a:rPr lang="en-US" sz="2000" dirty="0"/>
              <a:t>overestimate the reader’s knowledge and don’t underestimate </a:t>
            </a:r>
            <a:r>
              <a:rPr lang="en-US" sz="2000" dirty="0" smtClean="0"/>
              <a:t>the reader’s </a:t>
            </a:r>
            <a:r>
              <a:rPr lang="en-US" sz="2000" dirty="0"/>
              <a:t>intelligence. </a:t>
            </a:r>
            <a:r>
              <a:rPr lang="en-US" sz="2000" dirty="0" smtClean="0"/>
              <a:t/>
            </a:r>
            <a:br>
              <a:rPr lang="en-US" sz="2000" dirty="0" smtClean="0"/>
            </a:br>
            <a:r>
              <a:rPr lang="en-US" sz="2000" dirty="0" smtClean="0"/>
              <a:t/>
            </a:r>
            <a:br>
              <a:rPr lang="en-US" sz="2000" dirty="0" smtClean="0"/>
            </a:br>
            <a:r>
              <a:rPr lang="en-US" sz="2000" dirty="0" smtClean="0"/>
              <a:t>Don’t </a:t>
            </a:r>
            <a:r>
              <a:rPr lang="en-US" sz="2000" dirty="0"/>
              <a:t>try to tell all you </a:t>
            </a:r>
            <a:r>
              <a:rPr lang="en-US" sz="2000" dirty="0" smtClean="0"/>
              <a:t>know. </a:t>
            </a:r>
            <a:r>
              <a:rPr lang="en-US" sz="2000" dirty="0"/>
              <a:t>Leave some over for </a:t>
            </a:r>
            <a:r>
              <a:rPr lang="en-US" sz="2000" dirty="0" smtClean="0"/>
              <a:t>another time</a:t>
            </a:r>
            <a:r>
              <a:rPr lang="en-US" sz="2000" dirty="0"/>
              <a:t>. </a:t>
            </a:r>
            <a:r>
              <a:rPr lang="en-US" sz="2000" dirty="0" smtClean="0"/>
              <a:t/>
            </a:r>
            <a:br>
              <a:rPr lang="en-US" sz="2000" dirty="0" smtClean="0"/>
            </a:br>
            <a:r>
              <a:rPr lang="en-US" sz="2000" dirty="0" smtClean="0"/>
              <a:t/>
            </a:r>
            <a:br>
              <a:rPr lang="en-US" sz="2000" dirty="0" smtClean="0"/>
            </a:br>
            <a:r>
              <a:rPr lang="en-US" sz="2000" dirty="0" smtClean="0"/>
              <a:t>Don’t </a:t>
            </a:r>
            <a:r>
              <a:rPr lang="en-US" sz="2000" dirty="0"/>
              <a:t>leave out the human interest. Your reader is a human being even </a:t>
            </a:r>
            <a:r>
              <a:rPr lang="en-US" sz="2000" dirty="0" smtClean="0"/>
              <a:t>if you </a:t>
            </a:r>
            <a:r>
              <a:rPr lang="en-US" sz="2000" dirty="0"/>
              <a:t>are only a </a:t>
            </a:r>
            <a:r>
              <a:rPr lang="en-US" sz="2000" dirty="0" smtClean="0"/>
              <a:t>scientist.</a:t>
            </a:r>
            <a:br>
              <a:rPr lang="en-US" sz="2000" dirty="0" smtClean="0"/>
            </a:br>
            <a:r>
              <a:rPr lang="en-US" sz="2000" dirty="0" smtClean="0"/>
              <a:t/>
            </a:r>
            <a:br>
              <a:rPr lang="en-US" sz="2000" dirty="0" smtClean="0"/>
            </a:br>
            <a:r>
              <a:rPr lang="en-US" sz="2000" dirty="0" smtClean="0"/>
              <a:t>Don’t </a:t>
            </a:r>
            <a:r>
              <a:rPr lang="en-US" sz="2000" dirty="0"/>
              <a:t>say, “this discovery is </a:t>
            </a:r>
            <a:r>
              <a:rPr lang="en-US" sz="2000" dirty="0" smtClean="0"/>
              <a:t>interesting”</a:t>
            </a:r>
            <a:br>
              <a:rPr lang="en-US" sz="2000" dirty="0" smtClean="0"/>
            </a:br>
            <a:r>
              <a:rPr lang="en-US" sz="2000" dirty="0" smtClean="0"/>
              <a:t/>
            </a:r>
            <a:br>
              <a:rPr lang="en-US" sz="2000" dirty="0" smtClean="0"/>
            </a:br>
            <a:r>
              <a:rPr lang="en-US" sz="2000" dirty="0" smtClean="0"/>
              <a:t>Don’t </a:t>
            </a:r>
            <a:r>
              <a:rPr lang="en-US" sz="2000" dirty="0"/>
              <a:t>think you must leave out all the technical terms. Use </a:t>
            </a:r>
            <a:r>
              <a:rPr lang="en-US" sz="2000" dirty="0" smtClean="0"/>
              <a:t>them whenever </a:t>
            </a:r>
            <a:r>
              <a:rPr lang="en-US" sz="2000" dirty="0"/>
              <a:t>necessary without apology, and if possible </a:t>
            </a:r>
            <a:r>
              <a:rPr lang="en-US" sz="2000" dirty="0" smtClean="0"/>
              <a:t>without definition</a:t>
            </a:r>
            <a:r>
              <a:rPr lang="en-US" sz="2000" dirty="0"/>
              <a:t>. People are not so easily scared by strange words as you </a:t>
            </a:r>
            <a:r>
              <a:rPr lang="en-US" sz="2000" dirty="0" smtClean="0"/>
              <a:t>may think</a:t>
            </a:r>
            <a:r>
              <a:rPr lang="en-US" sz="2000" dirty="0"/>
              <a:t>. They rather like ‘</a:t>
            </a:r>
            <a:r>
              <a:rPr lang="en-US" sz="2000" dirty="0" err="1"/>
              <a:t>em</a:t>
            </a:r>
            <a:r>
              <a:rPr lang="en-US" sz="2000" dirty="0"/>
              <a:t>.. . .</a:t>
            </a:r>
            <a:endParaRPr lang="fa-IR" sz="2000" b="1" dirty="0">
              <a:solidFill>
                <a:srgbClr val="002060"/>
              </a:solidFill>
              <a:cs typeface="B Titr" pitchFamily="2" charset="-78"/>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solidFill>
                  <a:prstClr val="black">
                    <a:tint val="75000"/>
                  </a:prstClr>
                </a:solidFill>
              </a:rPr>
              <a:t>Knowledge Utilization Research Center</a:t>
            </a:r>
            <a:endParaRPr lang="en-US" dirty="0">
              <a:solidFill>
                <a:prstClr val="black">
                  <a:tint val="75000"/>
                </a:prstClr>
              </a:solidFill>
            </a:endParaRPr>
          </a:p>
        </p:txBody>
      </p:sp>
      <p:sp>
        <p:nvSpPr>
          <p:cNvPr id="7" name="Subtitle 6"/>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1973104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56792"/>
            <a:ext cx="7772400" cy="4392488"/>
          </a:xfrm>
        </p:spPr>
        <p:txBody>
          <a:bodyPr>
            <a:normAutofit fontScale="90000"/>
          </a:bodyPr>
          <a:lstStyle/>
          <a:p>
            <a:r>
              <a:rPr lang="en-US" sz="2800" b="1" dirty="0"/>
              <a:t>Chapter 8: The Two-Pager: Writing a Policy Brief</a:t>
            </a:r>
            <a:r>
              <a:rPr lang="en-US" sz="2800" dirty="0"/>
              <a:t/>
            </a:r>
            <a:br>
              <a:rPr lang="en-US" sz="2800" dirty="0"/>
            </a:br>
            <a:r>
              <a:rPr lang="en-US" sz="2800" dirty="0"/>
              <a:t/>
            </a:r>
            <a:br>
              <a:rPr lang="en-US" sz="2800" dirty="0"/>
            </a:br>
            <a:r>
              <a:rPr lang="en-US" sz="2800" dirty="0"/>
              <a:t>This chapter focuses on practical tips and tools for writing a policy brief. The policy brief aims to give a clear and concise overview of the problem, a discussion of the evidence that could remedy the issue and suggestions for policy implementation. The policy brief clearly articulates the problem, possibilities for addressing the problem and policies or </a:t>
            </a:r>
            <a:r>
              <a:rPr lang="en-US" sz="2800" dirty="0" err="1"/>
              <a:t>recommmended</a:t>
            </a:r>
            <a:r>
              <a:rPr lang="en-US" sz="2800" dirty="0"/>
              <a:t> actions as the resolution. This section works through writing a policy brief as an exercise.</a:t>
            </a:r>
            <a:br>
              <a:rPr lang="en-US" sz="2800" dirty="0"/>
            </a:br>
            <a:r>
              <a:rPr lang="en-US" sz="2800" dirty="0"/>
              <a:t/>
            </a:r>
            <a:br>
              <a:rPr lang="en-US" sz="2800" dirty="0"/>
            </a:br>
            <a:endParaRPr lang="fa-IR" sz="2800" b="1" dirty="0">
              <a:solidFill>
                <a:srgbClr val="002060"/>
              </a:solidFill>
              <a:cs typeface="B Titr" pitchFamily="2" charset="-78"/>
            </a:endParaRPr>
          </a:p>
        </p:txBody>
      </p:sp>
      <p:sp>
        <p:nvSpPr>
          <p:cNvPr id="3" name="Subtitle 2"/>
          <p:cNvSpPr>
            <a:spLocks noGrp="1"/>
          </p:cNvSpPr>
          <p:nvPr>
            <p:ph type="subTitle" idx="1"/>
          </p:nvPr>
        </p:nvSpPr>
        <p:spPr>
          <a:xfrm>
            <a:off x="1835696" y="404664"/>
            <a:ext cx="6715172" cy="1224136"/>
          </a:xfrm>
        </p:spPr>
        <p:txBody>
          <a:bodyPr>
            <a:normAutofit/>
          </a:bodyPr>
          <a:lstStyle/>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solidFill>
                  <a:prstClr val="black">
                    <a:tint val="75000"/>
                  </a:prstClr>
                </a:solidFill>
              </a:rPr>
              <a:t>Knowledge Utilization Research Center</a:t>
            </a:r>
            <a:endParaRPr lang="en-US" dirty="0">
              <a:solidFill>
                <a:prstClr val="black">
                  <a:tint val="75000"/>
                </a:prstClr>
              </a:solidFill>
            </a:endParaRPr>
          </a:p>
        </p:txBody>
      </p:sp>
    </p:spTree>
    <p:extLst>
      <p:ext uri="{BB962C8B-B14F-4D97-AF65-F5344CB8AC3E}">
        <p14:creationId xmlns:p14="http://schemas.microsoft.com/office/powerpoint/2010/main" val="2089602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56792"/>
            <a:ext cx="7772400" cy="4392488"/>
          </a:xfrm>
        </p:spPr>
        <p:txBody>
          <a:bodyPr>
            <a:normAutofit fontScale="90000"/>
          </a:bodyPr>
          <a:lstStyle/>
          <a:p>
            <a:pPr algn="l">
              <a:lnSpc>
                <a:spcPct val="200000"/>
              </a:lnSpc>
            </a:pPr>
            <a:r>
              <a:rPr lang="en-US" sz="2800" dirty="0"/>
              <a:t>Researchers might counter that research doesn’t always lend itself to </a:t>
            </a:r>
            <a:r>
              <a:rPr lang="en-US" sz="2800" dirty="0" smtClean="0"/>
              <a:t>neat solutions </a:t>
            </a:r>
            <a:r>
              <a:rPr lang="en-US" sz="2800" dirty="0"/>
              <a:t>and succinct bottom lines; phrases such as “appears to be,”</a:t>
            </a:r>
            <a:br>
              <a:rPr lang="en-US" sz="2800" dirty="0"/>
            </a:br>
            <a:r>
              <a:rPr lang="en-US" sz="2800" dirty="0"/>
              <a:t/>
            </a:r>
            <a:br>
              <a:rPr lang="en-US" sz="2800" dirty="0"/>
            </a:br>
            <a:r>
              <a:rPr lang="en-US" sz="2800" dirty="0"/>
              <a:t>“possible,” or “has a tendency to” may be necessary because of a </a:t>
            </a:r>
            <a:r>
              <a:rPr lang="en-US" sz="2800" dirty="0" smtClean="0"/>
              <a:t>study’s complexity </a:t>
            </a:r>
            <a:r>
              <a:rPr lang="en-US" sz="2800" dirty="0"/>
              <a:t>or scientific preciseness. </a:t>
            </a:r>
            <a:br>
              <a:rPr lang="en-US" sz="2800" dirty="0"/>
            </a:br>
            <a:endParaRPr lang="fa-IR" sz="2800" b="1" dirty="0">
              <a:solidFill>
                <a:srgbClr val="002060"/>
              </a:solidFill>
              <a:cs typeface="B Titr" pitchFamily="2" charset="-78"/>
            </a:endParaRPr>
          </a:p>
        </p:txBody>
      </p:sp>
      <p:sp>
        <p:nvSpPr>
          <p:cNvPr id="3" name="Subtitle 2"/>
          <p:cNvSpPr>
            <a:spLocks noGrp="1"/>
          </p:cNvSpPr>
          <p:nvPr>
            <p:ph type="subTitle" idx="1"/>
          </p:nvPr>
        </p:nvSpPr>
        <p:spPr>
          <a:xfrm>
            <a:off x="1835696" y="404664"/>
            <a:ext cx="6715172" cy="1224136"/>
          </a:xfrm>
        </p:spPr>
        <p:txBody>
          <a:bodyPr>
            <a:normAutofit/>
          </a:bodyPr>
          <a:lstStyle/>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solidFill>
                  <a:prstClr val="black">
                    <a:tint val="75000"/>
                  </a:prstClr>
                </a:solidFill>
              </a:rPr>
              <a:t>Knowledge Utilization Research Center</a:t>
            </a:r>
            <a:endParaRPr lang="en-US" dirty="0">
              <a:solidFill>
                <a:prstClr val="black">
                  <a:tint val="75000"/>
                </a:prstClr>
              </a:solidFill>
            </a:endParaRPr>
          </a:p>
        </p:txBody>
      </p:sp>
    </p:spTree>
    <p:extLst>
      <p:ext uri="{BB962C8B-B14F-4D97-AF65-F5344CB8AC3E}">
        <p14:creationId xmlns:p14="http://schemas.microsoft.com/office/powerpoint/2010/main" val="41710581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907859930"/>
              </p:ext>
            </p:extLst>
          </p:nvPr>
        </p:nvGraphicFramePr>
        <p:xfrm>
          <a:off x="899592" y="2132857"/>
          <a:ext cx="7128627" cy="3150796"/>
        </p:xfrm>
        <a:graphic>
          <a:graphicData uri="http://schemas.openxmlformats.org/drawingml/2006/table">
            <a:tbl>
              <a:tblPr/>
              <a:tblGrid>
                <a:gridCol w="393037"/>
                <a:gridCol w="1933031"/>
                <a:gridCol w="4802559"/>
              </a:tblGrid>
              <a:tr h="747033">
                <a:tc>
                  <a:txBody>
                    <a:bodyPr/>
                    <a:lstStyle/>
                    <a:p>
                      <a:pPr algn="ctr"/>
                      <a:r>
                        <a:rPr lang="en-US" sz="1600" b="1" dirty="0">
                          <a:solidFill>
                            <a:srgbClr val="008080"/>
                          </a:solidFill>
                          <a:effectLst/>
                        </a:rPr>
                        <a:t>P</a:t>
                      </a:r>
                      <a:endParaRPr lang="en-US" sz="1600" dirty="0"/>
                    </a:p>
                  </a:txBody>
                  <a:tcPr marL="6524" marR="6524" marT="6524" marB="6524" anchor="ctr">
                    <a:lnL>
                      <a:noFill/>
                    </a:lnL>
                    <a:lnR>
                      <a:noFill/>
                    </a:lnR>
                    <a:lnT>
                      <a:noFill/>
                    </a:lnT>
                    <a:lnB>
                      <a:noFill/>
                    </a:lnB>
                  </a:tcPr>
                </a:tc>
                <a:tc>
                  <a:txBody>
                    <a:bodyPr/>
                    <a:lstStyle/>
                    <a:p>
                      <a:r>
                        <a:rPr lang="en-US" sz="1600" b="1" dirty="0"/>
                        <a:t>Population or  Patient</a:t>
                      </a:r>
                      <a:endParaRPr lang="en-US" sz="1600" dirty="0"/>
                    </a:p>
                  </a:txBody>
                  <a:tcPr marL="6524" marR="6524" marT="6524" marB="6524" anchor="ctr">
                    <a:lnL>
                      <a:noFill/>
                    </a:lnL>
                    <a:lnR>
                      <a:noFill/>
                    </a:lnR>
                    <a:lnT>
                      <a:noFill/>
                    </a:lnT>
                    <a:lnB>
                      <a:noFill/>
                    </a:lnB>
                  </a:tcPr>
                </a:tc>
                <a:tc>
                  <a:txBody>
                    <a:bodyPr/>
                    <a:lstStyle/>
                    <a:p>
                      <a:r>
                        <a:rPr lang="en-US" sz="1600" dirty="0">
                          <a:effectLst/>
                        </a:rPr>
                        <a:t>the person affected by what you are researching - what are their defining characteristics and what is the condition they are experiencing?</a:t>
                      </a:r>
                    </a:p>
                  </a:txBody>
                  <a:tcPr marL="6524" marR="6524" marT="6524" marB="6524" anchor="ctr">
                    <a:lnL>
                      <a:noFill/>
                    </a:lnL>
                    <a:lnR>
                      <a:noFill/>
                    </a:lnR>
                    <a:lnT>
                      <a:noFill/>
                    </a:lnT>
                    <a:lnB>
                      <a:noFill/>
                    </a:lnB>
                  </a:tcPr>
                </a:tc>
              </a:tr>
              <a:tr h="257112">
                <a:tc>
                  <a:txBody>
                    <a:bodyPr/>
                    <a:lstStyle/>
                    <a:p>
                      <a:pPr marL="0" indent="0" algn="l"/>
                      <a:r>
                        <a:rPr lang="en-US" sz="1600" b="1" dirty="0">
                          <a:solidFill>
                            <a:srgbClr val="008080"/>
                          </a:solidFill>
                          <a:effectLst/>
                        </a:rPr>
                        <a:t>  I</a:t>
                      </a:r>
                      <a:endParaRPr lang="en-US" sz="1600" dirty="0"/>
                    </a:p>
                  </a:txBody>
                  <a:tcPr marL="6524" marR="6524" marT="6524" marB="6524" anchor="ctr">
                    <a:lnL>
                      <a:noFill/>
                    </a:lnL>
                    <a:lnR>
                      <a:noFill/>
                    </a:lnR>
                    <a:lnT>
                      <a:noFill/>
                    </a:lnT>
                    <a:lnB>
                      <a:noFill/>
                    </a:lnB>
                  </a:tcPr>
                </a:tc>
                <a:tc>
                  <a:txBody>
                    <a:bodyPr/>
                    <a:lstStyle/>
                    <a:p>
                      <a:r>
                        <a:rPr lang="en-US" sz="1600" b="1" dirty="0"/>
                        <a:t>Intervention</a:t>
                      </a:r>
                      <a:endParaRPr lang="en-US" sz="1600" dirty="0"/>
                    </a:p>
                  </a:txBody>
                  <a:tcPr marL="6524" marR="6524" marT="6524" marB="6524" anchor="ctr">
                    <a:lnL>
                      <a:noFill/>
                    </a:lnL>
                    <a:lnR>
                      <a:noFill/>
                    </a:lnR>
                    <a:lnT>
                      <a:noFill/>
                    </a:lnT>
                    <a:lnB>
                      <a:noFill/>
                    </a:lnB>
                  </a:tcPr>
                </a:tc>
                <a:tc>
                  <a:txBody>
                    <a:bodyPr/>
                    <a:lstStyle/>
                    <a:p>
                      <a:r>
                        <a:rPr lang="en-US" sz="1600" dirty="0">
                          <a:effectLst/>
                        </a:rPr>
                        <a:t>how are they being treated</a:t>
                      </a:r>
                    </a:p>
                  </a:txBody>
                  <a:tcPr marL="6524" marR="6524" marT="6524" marB="6524" anchor="ctr">
                    <a:lnL>
                      <a:noFill/>
                    </a:lnL>
                    <a:lnR>
                      <a:noFill/>
                    </a:lnR>
                    <a:lnT>
                      <a:noFill/>
                    </a:lnT>
                    <a:lnB>
                      <a:noFill/>
                    </a:lnB>
                  </a:tcPr>
                </a:tc>
              </a:tr>
              <a:tr h="457147">
                <a:tc>
                  <a:txBody>
                    <a:bodyPr/>
                    <a:lstStyle/>
                    <a:p>
                      <a:pPr algn="l"/>
                      <a:r>
                        <a:rPr lang="en-US" sz="1600" b="1" dirty="0">
                          <a:solidFill>
                            <a:srgbClr val="008080"/>
                          </a:solidFill>
                          <a:effectLst/>
                        </a:rPr>
                        <a:t> C</a:t>
                      </a:r>
                      <a:endParaRPr lang="en-US" sz="1600" dirty="0"/>
                    </a:p>
                  </a:txBody>
                  <a:tcPr marL="6524" marR="6524" marT="6524" marB="6524" anchor="ctr">
                    <a:lnL>
                      <a:noFill/>
                    </a:lnL>
                    <a:lnR>
                      <a:noFill/>
                    </a:lnR>
                    <a:lnT>
                      <a:noFill/>
                    </a:lnT>
                    <a:lnB>
                      <a:noFill/>
                    </a:lnB>
                  </a:tcPr>
                </a:tc>
                <a:tc>
                  <a:txBody>
                    <a:bodyPr/>
                    <a:lstStyle/>
                    <a:p>
                      <a:r>
                        <a:rPr lang="en-US" sz="1600" b="1" dirty="0"/>
                        <a:t>Comparison</a:t>
                      </a:r>
                      <a:endParaRPr lang="en-US" sz="1600" dirty="0"/>
                    </a:p>
                  </a:txBody>
                  <a:tcPr marL="6524" marR="6524" marT="6524" marB="6524" anchor="ctr">
                    <a:lnL>
                      <a:noFill/>
                    </a:lnL>
                    <a:lnR>
                      <a:noFill/>
                    </a:lnR>
                    <a:lnT>
                      <a:noFill/>
                    </a:lnT>
                    <a:lnB>
                      <a:noFill/>
                    </a:lnB>
                  </a:tcPr>
                </a:tc>
                <a:tc>
                  <a:txBody>
                    <a:bodyPr/>
                    <a:lstStyle/>
                    <a:p>
                      <a:r>
                        <a:rPr lang="en-US" sz="1600" dirty="0">
                          <a:effectLst/>
                        </a:rPr>
                        <a:t>is there another treatment method that you would like to compare the intervention to?</a:t>
                      </a:r>
                    </a:p>
                  </a:txBody>
                  <a:tcPr marL="6524" marR="6524" marT="6524" marB="6524" anchor="ctr">
                    <a:lnL>
                      <a:noFill/>
                    </a:lnL>
                    <a:lnR>
                      <a:noFill/>
                    </a:lnR>
                    <a:lnT>
                      <a:noFill/>
                    </a:lnT>
                    <a:lnB>
                      <a:noFill/>
                    </a:lnB>
                  </a:tcPr>
                </a:tc>
              </a:tr>
              <a:tr h="4571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1" dirty="0" smtClean="0">
                          <a:solidFill>
                            <a:srgbClr val="008080"/>
                          </a:solidFill>
                          <a:effectLst/>
                        </a:rPr>
                        <a:t> C</a:t>
                      </a:r>
                      <a:endParaRPr lang="en-US" sz="1600" dirty="0" smtClean="0"/>
                    </a:p>
                  </a:txBody>
                  <a:tcPr marL="6524" marR="6524" marT="6524" marB="6524" anchor="ctr">
                    <a:lnL>
                      <a:noFill/>
                    </a:lnL>
                    <a:lnR>
                      <a:noFill/>
                    </a:lnR>
                    <a:lnT>
                      <a:noFill/>
                    </a:lnT>
                    <a:lnB>
                      <a:noFill/>
                    </a:lnB>
                  </a:tcPr>
                </a:tc>
                <a:tc>
                  <a:txBody>
                    <a:bodyPr/>
                    <a:lstStyle/>
                    <a:p>
                      <a:r>
                        <a:rPr lang="en-US" sz="1600" b="1" dirty="0" smtClean="0"/>
                        <a:t>Context</a:t>
                      </a:r>
                      <a:endParaRPr lang="en-US" sz="1600" dirty="0" smtClean="0"/>
                    </a:p>
                  </a:txBody>
                  <a:tcPr marL="6524" marR="6524" marT="6524" marB="6524" anchor="ctr">
                    <a:lnL>
                      <a:noFill/>
                    </a:lnL>
                    <a:lnR>
                      <a:noFill/>
                    </a:lnR>
                    <a:lnT>
                      <a:noFill/>
                    </a:lnT>
                    <a:lnB>
                      <a:noFill/>
                    </a:lnB>
                  </a:tcPr>
                </a:tc>
                <a:tc>
                  <a:txBody>
                    <a:bodyPr/>
                    <a:lstStyle/>
                    <a:p>
                      <a:pPr algn="ctr"/>
                      <a:r>
                        <a:rPr lang="en-US" sz="1600" dirty="0" smtClean="0">
                          <a:effectLst/>
                        </a:rPr>
                        <a:t>?</a:t>
                      </a:r>
                      <a:endParaRPr lang="en-US" sz="1600" dirty="0">
                        <a:effectLst/>
                      </a:endParaRPr>
                    </a:p>
                  </a:txBody>
                  <a:tcPr marL="6524" marR="6524" marT="6524" marB="6524" anchor="ctr">
                    <a:lnL>
                      <a:noFill/>
                    </a:lnL>
                    <a:lnR>
                      <a:noFill/>
                    </a:lnR>
                    <a:lnT>
                      <a:noFill/>
                    </a:lnT>
                    <a:lnB>
                      <a:noFill/>
                    </a:lnB>
                  </a:tcPr>
                </a:tc>
              </a:tr>
              <a:tr h="1188776">
                <a:tc>
                  <a:txBody>
                    <a:bodyPr/>
                    <a:lstStyle/>
                    <a:p>
                      <a:pPr algn="l"/>
                      <a:r>
                        <a:rPr lang="en-US" sz="1600" b="1" dirty="0">
                          <a:solidFill>
                            <a:srgbClr val="008080"/>
                          </a:solidFill>
                          <a:effectLst/>
                        </a:rPr>
                        <a:t> O</a:t>
                      </a:r>
                      <a:endParaRPr lang="en-US" sz="1600" dirty="0"/>
                    </a:p>
                  </a:txBody>
                  <a:tcPr marL="6524" marR="6524" marT="6524" marB="6524" anchor="ctr">
                    <a:lnL>
                      <a:noFill/>
                    </a:lnL>
                    <a:lnR>
                      <a:noFill/>
                    </a:lnR>
                    <a:lnT>
                      <a:noFill/>
                    </a:lnT>
                    <a:lnB>
                      <a:noFill/>
                    </a:lnB>
                  </a:tcPr>
                </a:tc>
                <a:tc>
                  <a:txBody>
                    <a:bodyPr/>
                    <a:lstStyle/>
                    <a:p>
                      <a:r>
                        <a:rPr lang="en-US" sz="1600" b="1" dirty="0"/>
                        <a:t>Outcome</a:t>
                      </a:r>
                      <a:endParaRPr lang="en-US" sz="1600" dirty="0"/>
                    </a:p>
                  </a:txBody>
                  <a:tcPr marL="6524" marR="6524" marT="6524" marB="6524" anchor="ctr">
                    <a:lnL>
                      <a:noFill/>
                    </a:lnL>
                    <a:lnR>
                      <a:noFill/>
                    </a:lnR>
                    <a:lnT>
                      <a:noFill/>
                    </a:lnT>
                    <a:lnB>
                      <a:noFill/>
                    </a:lnB>
                  </a:tcPr>
                </a:tc>
                <a:tc>
                  <a:txBody>
                    <a:bodyPr/>
                    <a:lstStyle/>
                    <a:p>
                      <a:r>
                        <a:rPr lang="en-US" sz="1600" dirty="0">
                          <a:effectLst/>
                        </a:rPr>
                        <a:t>what is the result of the intervention? These can be primary and secondary outcomes</a:t>
                      </a:r>
                    </a:p>
                  </a:txBody>
                  <a:tcPr marL="6524" marR="6524" marT="6524" marB="6524" anchor="ctr">
                    <a:lnL>
                      <a:noFill/>
                    </a:lnL>
                    <a:lnR>
                      <a:noFill/>
                    </a:lnR>
                    <a:lnT>
                      <a:noFill/>
                    </a:lnT>
                    <a:lnB>
                      <a:noFill/>
                    </a:lnB>
                  </a:tcPr>
                </a:tc>
              </a:tr>
            </a:tbl>
          </a:graphicData>
        </a:graphic>
      </p:graphicFrame>
    </p:spTree>
    <p:extLst>
      <p:ext uri="{BB962C8B-B14F-4D97-AF65-F5344CB8AC3E}">
        <p14:creationId xmlns:p14="http://schemas.microsoft.com/office/powerpoint/2010/main" val="179531430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rtl="0">
              <a:defRPr/>
            </a:pPr>
            <a:r>
              <a:rPr lang="en-US" dirty="0"/>
              <a:t>Sources and examples of questions</a:t>
            </a:r>
            <a:r>
              <a:rPr lang="en-US" dirty="0" smtClean="0"/>
              <a:t>.</a:t>
            </a:r>
            <a:endParaRPr lang="en-US" dirty="0"/>
          </a:p>
        </p:txBody>
      </p:sp>
      <p:graphicFrame>
        <p:nvGraphicFramePr>
          <p:cNvPr id="12" name="Content Placeholder 11"/>
          <p:cNvGraphicFramePr>
            <a:graphicFrameLocks noGrp="1"/>
          </p:cNvGraphicFramePr>
          <p:nvPr>
            <p:ph sz="quarter" idx="2"/>
            <p:extLst>
              <p:ext uri="{D42A27DB-BD31-4B8C-83A1-F6EECF244321}">
                <p14:modId xmlns:p14="http://schemas.microsoft.com/office/powerpoint/2010/main" val="1705136880"/>
              </p:ext>
            </p:extLst>
          </p:nvPr>
        </p:nvGraphicFramePr>
        <p:xfrm>
          <a:off x="611561" y="1828800"/>
          <a:ext cx="8151440" cy="3647390"/>
        </p:xfrm>
        <a:graphic>
          <a:graphicData uri="http://schemas.openxmlformats.org/drawingml/2006/table">
            <a:tbl>
              <a:tblPr>
                <a:tableStyleId>{35758FB7-9AC5-4552-8A53-C91805E547FA}</a:tableStyleId>
              </a:tblPr>
              <a:tblGrid>
                <a:gridCol w="2160239"/>
                <a:gridCol w="5991201"/>
              </a:tblGrid>
              <a:tr h="199638">
                <a:tc>
                  <a:txBody>
                    <a:bodyPr/>
                    <a:lstStyle/>
                    <a:p>
                      <a:r>
                        <a:rPr lang="en-US" sz="1600" b="1" dirty="0"/>
                        <a:t>Source</a:t>
                      </a:r>
                    </a:p>
                  </a:txBody>
                  <a:tcPr marL="44873" marR="44873" marT="22437" marB="22437" anchor="ctr"/>
                </a:tc>
                <a:tc>
                  <a:txBody>
                    <a:bodyPr/>
                    <a:lstStyle/>
                    <a:p>
                      <a:r>
                        <a:rPr lang="en-US" sz="1600" b="1" dirty="0" smtClean="0"/>
                        <a:t>Example: traumatic brain injury </a:t>
                      </a:r>
                      <a:endParaRPr lang="en-US" sz="1600" b="1" dirty="0"/>
                    </a:p>
                  </a:txBody>
                  <a:tcPr marL="44873" marR="44873" marT="22437" marB="22437" anchor="ctr"/>
                </a:tc>
              </a:tr>
              <a:tr h="908023">
                <a:tc>
                  <a:txBody>
                    <a:bodyPr/>
                    <a:lstStyle/>
                    <a:p>
                      <a:r>
                        <a:rPr lang="fa-IR" sz="1600" dirty="0" smtClean="0"/>
                        <a:t>گروه هدف</a:t>
                      </a:r>
                      <a:endParaRPr lang="en-US" sz="1600" dirty="0"/>
                    </a:p>
                  </a:txBody>
                  <a:tcPr marL="44873" marR="44873" marT="22437" marB="22437" anchor="ctr"/>
                </a:tc>
                <a:tc>
                  <a:txBody>
                    <a:bodyPr/>
                    <a:lstStyle/>
                    <a:p>
                      <a:pPr>
                        <a:lnSpc>
                          <a:spcPct val="150000"/>
                        </a:lnSpc>
                      </a:pPr>
                      <a:r>
                        <a:rPr lang="en-US" sz="1600" dirty="0"/>
                        <a:t>Can I return to work after my brain injury rehabilitation? How long will this pain last?</a:t>
                      </a:r>
                    </a:p>
                  </a:txBody>
                  <a:tcPr marL="44873" marR="44873" marT="22437" marB="22437" anchor="ctr"/>
                </a:tc>
              </a:tr>
              <a:tr h="907519">
                <a:tc>
                  <a:txBody>
                    <a:bodyPr/>
                    <a:lstStyle/>
                    <a:p>
                      <a:r>
                        <a:rPr lang="fa-IR" sz="1600" dirty="0" smtClean="0"/>
                        <a:t>تهدید موجود</a:t>
                      </a:r>
                      <a:endParaRPr lang="en-US" sz="1600" dirty="0"/>
                    </a:p>
                  </a:txBody>
                  <a:tcPr marL="44873" marR="44873" marT="22437" marB="22437" anchor="ctr"/>
                </a:tc>
                <a:tc>
                  <a:txBody>
                    <a:bodyPr/>
                    <a:lstStyle/>
                    <a:p>
                      <a:pPr>
                        <a:lnSpc>
                          <a:spcPct val="150000"/>
                        </a:lnSpc>
                      </a:pPr>
                      <a:r>
                        <a:rPr lang="en-US" sz="1600" dirty="0"/>
                        <a:t>What is the best way to prevent and manage </a:t>
                      </a:r>
                      <a:r>
                        <a:rPr lang="en-US" sz="1600" dirty="0" smtClean="0"/>
                        <a:t>intracranial pressure in </a:t>
                      </a:r>
                      <a:r>
                        <a:rPr lang="en-US" sz="1600" dirty="0"/>
                        <a:t>Traumatic Brain Injury (TBI) patients? </a:t>
                      </a:r>
                    </a:p>
                  </a:txBody>
                  <a:tcPr marL="44873" marR="44873" marT="22437" marB="22437" anchor="ctr"/>
                </a:tc>
              </a:tr>
              <a:tr h="635111">
                <a:tc>
                  <a:txBody>
                    <a:bodyPr/>
                    <a:lstStyle/>
                    <a:p>
                      <a:r>
                        <a:rPr lang="en-US" sz="1600"/>
                        <a:t>Colleagues</a:t>
                      </a:r>
                    </a:p>
                  </a:txBody>
                  <a:tcPr marL="44873" marR="44873" marT="22437" marB="22437" anchor="ctr"/>
                </a:tc>
                <a:tc>
                  <a:txBody>
                    <a:bodyPr/>
                    <a:lstStyle/>
                    <a:p>
                      <a:pPr>
                        <a:lnSpc>
                          <a:spcPct val="150000"/>
                        </a:lnSpc>
                      </a:pPr>
                      <a:r>
                        <a:rPr lang="en-US" sz="1600" dirty="0"/>
                        <a:t>Why did you do a CT instead of an MRI for this TBI patient?</a:t>
                      </a:r>
                    </a:p>
                  </a:txBody>
                  <a:tcPr marL="44873" marR="44873" marT="22437" marB="22437" anchor="ctr"/>
                </a:tc>
              </a:tr>
              <a:tr h="908023">
                <a:tc>
                  <a:txBody>
                    <a:bodyPr/>
                    <a:lstStyle/>
                    <a:p>
                      <a:r>
                        <a:rPr lang="en-US" sz="1600" dirty="0"/>
                        <a:t>Funders</a:t>
                      </a:r>
                    </a:p>
                  </a:txBody>
                  <a:tcPr marL="44873" marR="44873" marT="22437" marB="22437" anchor="ctr"/>
                </a:tc>
                <a:tc>
                  <a:txBody>
                    <a:bodyPr/>
                    <a:lstStyle/>
                    <a:p>
                      <a:pPr>
                        <a:lnSpc>
                          <a:spcPct val="100000"/>
                        </a:lnSpc>
                      </a:pPr>
                      <a:r>
                        <a:rPr lang="en-US" sz="1600" dirty="0"/>
                        <a:t>Why should we fund physiotherapy for patients following discharge from SCI rehabilitation?</a:t>
                      </a:r>
                    </a:p>
                  </a:txBody>
                  <a:tcPr marL="44873" marR="44873" marT="22437" marB="22437" anchor="ctr"/>
                </a:tc>
              </a:tr>
            </a:tbl>
          </a:graphicData>
        </a:graphic>
      </p:graphicFrame>
      <p:graphicFrame>
        <p:nvGraphicFramePr>
          <p:cNvPr id="2" name="Table 1"/>
          <p:cNvGraphicFramePr>
            <a:graphicFrameLocks noGrp="1"/>
          </p:cNvGraphicFramePr>
          <p:nvPr>
            <p:extLst>
              <p:ext uri="{D42A27DB-BD31-4B8C-83A1-F6EECF244321}">
                <p14:modId xmlns:p14="http://schemas.microsoft.com/office/powerpoint/2010/main" val="1871705609"/>
              </p:ext>
            </p:extLst>
          </p:nvPr>
        </p:nvGraphicFramePr>
        <p:xfrm>
          <a:off x="467544" y="5877272"/>
          <a:ext cx="8229599" cy="192786"/>
        </p:xfrm>
        <a:graphic>
          <a:graphicData uri="http://schemas.openxmlformats.org/drawingml/2006/table">
            <a:tbl>
              <a:tblPr rtl="1" firstRow="1" firstCol="1" bandRow="1">
                <a:tableStyleId>{5C22544A-7EE6-4342-B048-85BDC9FD1C3A}</a:tableStyleId>
              </a:tblPr>
              <a:tblGrid>
                <a:gridCol w="1500302"/>
                <a:gridCol w="1791189"/>
                <a:gridCol w="1646036"/>
                <a:gridCol w="1646036"/>
                <a:gridCol w="1646036"/>
              </a:tblGrid>
              <a:tr h="192299">
                <a:tc>
                  <a:txBody>
                    <a:bodyPr/>
                    <a:lstStyle/>
                    <a:p>
                      <a:pPr algn="r" rtl="1">
                        <a:lnSpc>
                          <a:spcPct val="115000"/>
                        </a:lnSpc>
                        <a:spcAft>
                          <a:spcPts val="0"/>
                        </a:spcAft>
                        <a:tabLst>
                          <a:tab pos="4417060" algn="l"/>
                        </a:tabLst>
                      </a:pPr>
                      <a:r>
                        <a:rPr lang="fa-IR" sz="1100">
                          <a:effectLst/>
                        </a:rPr>
                        <a:t>سود</a:t>
                      </a:r>
                      <a:endParaRPr lang="en-US" sz="1000">
                        <a:effectLst/>
                        <a:latin typeface="Calibri"/>
                        <a:ea typeface="Calibri"/>
                        <a:cs typeface="Arial"/>
                      </a:endParaRPr>
                    </a:p>
                  </a:txBody>
                  <a:tcPr marL="62706" marR="62706" marT="0" marB="0"/>
                </a:tc>
                <a:tc>
                  <a:txBody>
                    <a:bodyPr/>
                    <a:lstStyle/>
                    <a:p>
                      <a:pPr algn="r" rtl="1">
                        <a:lnSpc>
                          <a:spcPct val="115000"/>
                        </a:lnSpc>
                        <a:spcAft>
                          <a:spcPts val="0"/>
                        </a:spcAft>
                        <a:tabLst>
                          <a:tab pos="4417060" algn="l"/>
                        </a:tabLst>
                      </a:pPr>
                      <a:r>
                        <a:rPr lang="fa-IR" sz="1100">
                          <a:effectLst/>
                        </a:rPr>
                        <a:t>قید قطعیت</a:t>
                      </a:r>
                      <a:endParaRPr lang="en-US" sz="1000">
                        <a:effectLst/>
                        <a:latin typeface="Calibri"/>
                        <a:ea typeface="Calibri"/>
                        <a:cs typeface="Arial"/>
                      </a:endParaRPr>
                    </a:p>
                  </a:txBody>
                  <a:tcPr marL="62706" marR="62706" marT="0" marB="0"/>
                </a:tc>
                <a:tc>
                  <a:txBody>
                    <a:bodyPr/>
                    <a:lstStyle/>
                    <a:p>
                      <a:pPr algn="r" rtl="1">
                        <a:lnSpc>
                          <a:spcPct val="115000"/>
                        </a:lnSpc>
                        <a:spcAft>
                          <a:spcPts val="0"/>
                        </a:spcAft>
                        <a:tabLst>
                          <a:tab pos="4417060" algn="l"/>
                        </a:tabLst>
                      </a:pPr>
                      <a:r>
                        <a:rPr lang="fa-IR" sz="1100">
                          <a:effectLst/>
                        </a:rPr>
                        <a:t>اقدام لازم</a:t>
                      </a:r>
                      <a:endParaRPr lang="en-US" sz="1000">
                        <a:effectLst/>
                        <a:latin typeface="Calibri"/>
                        <a:ea typeface="Calibri"/>
                        <a:cs typeface="Arial"/>
                      </a:endParaRPr>
                    </a:p>
                  </a:txBody>
                  <a:tcPr marL="62706" marR="62706" marT="0" marB="0"/>
                </a:tc>
                <a:tc>
                  <a:txBody>
                    <a:bodyPr/>
                    <a:lstStyle/>
                    <a:p>
                      <a:pPr algn="r" rtl="1">
                        <a:lnSpc>
                          <a:spcPct val="115000"/>
                        </a:lnSpc>
                        <a:spcAft>
                          <a:spcPts val="0"/>
                        </a:spcAft>
                        <a:tabLst>
                          <a:tab pos="4417060" algn="l"/>
                        </a:tabLst>
                      </a:pPr>
                      <a:r>
                        <a:rPr lang="fa-IR" sz="1100">
                          <a:effectLst/>
                        </a:rPr>
                        <a:t>تهدید موجود سلامتی</a:t>
                      </a:r>
                      <a:endParaRPr lang="en-US" sz="1000">
                        <a:effectLst/>
                        <a:latin typeface="Calibri"/>
                        <a:ea typeface="Calibri"/>
                        <a:cs typeface="Arial"/>
                      </a:endParaRPr>
                    </a:p>
                  </a:txBody>
                  <a:tcPr marL="62706" marR="62706" marT="0" marB="0"/>
                </a:tc>
                <a:tc>
                  <a:txBody>
                    <a:bodyPr/>
                    <a:lstStyle/>
                    <a:p>
                      <a:pPr algn="r" rtl="1">
                        <a:lnSpc>
                          <a:spcPct val="115000"/>
                        </a:lnSpc>
                        <a:spcAft>
                          <a:spcPts val="0"/>
                        </a:spcAft>
                        <a:tabLst>
                          <a:tab pos="4417060" algn="l"/>
                        </a:tabLst>
                      </a:pPr>
                      <a:r>
                        <a:rPr lang="fa-IR" sz="1100" dirty="0">
                          <a:effectLst/>
                        </a:rPr>
                        <a:t>گروه یا جمعیت هدف</a:t>
                      </a:r>
                      <a:endParaRPr lang="en-US" sz="1000" dirty="0">
                        <a:effectLst/>
                        <a:latin typeface="Calibri"/>
                        <a:ea typeface="Calibri"/>
                        <a:cs typeface="Arial"/>
                      </a:endParaRPr>
                    </a:p>
                  </a:txBody>
                  <a:tcPr marL="62706" marR="62706" marT="0" marB="0"/>
                </a:tc>
              </a:tr>
            </a:tbl>
          </a:graphicData>
        </a:graphic>
      </p:graphicFrame>
    </p:spTree>
    <p:extLst>
      <p:ext uri="{BB962C8B-B14F-4D97-AF65-F5344CB8AC3E}">
        <p14:creationId xmlns:p14="http://schemas.microsoft.com/office/powerpoint/2010/main" val="19603509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28800"/>
            <a:ext cx="7772400" cy="2886095"/>
          </a:xfrm>
        </p:spPr>
        <p:txBody>
          <a:bodyPr>
            <a:normAutofit/>
          </a:bodyPr>
          <a:lstStyle/>
          <a:p>
            <a:pPr algn="r" rtl="1">
              <a:lnSpc>
                <a:spcPct val="200000"/>
              </a:lnSpc>
            </a:pPr>
            <a:r>
              <a:rPr lang="fa-IR" sz="2800" b="1" dirty="0" smtClean="0">
                <a:solidFill>
                  <a:srgbClr val="002060"/>
                </a:solidFill>
                <a:cs typeface="B Titr" pitchFamily="2" charset="-78"/>
              </a:rPr>
              <a:t>سوالات اصلی مطالعه </a:t>
            </a:r>
            <a:r>
              <a:rPr lang="en-US" sz="2800" b="1" dirty="0" smtClean="0">
                <a:solidFill>
                  <a:srgbClr val="002060"/>
                </a:solidFill>
                <a:cs typeface="B Titr" pitchFamily="2" charset="-78"/>
              </a:rPr>
              <a:t>Key Evaluation Questions</a:t>
            </a:r>
            <a:r>
              <a:rPr lang="fa-IR" sz="2800" b="1" dirty="0" smtClean="0">
                <a:solidFill>
                  <a:srgbClr val="002060"/>
                </a:solidFill>
                <a:cs typeface="B Titr" pitchFamily="2" charset="-78"/>
              </a:rPr>
              <a:t/>
            </a:r>
            <a:br>
              <a:rPr lang="fa-IR" sz="2800" b="1" dirty="0" smtClean="0">
                <a:solidFill>
                  <a:srgbClr val="002060"/>
                </a:solidFill>
                <a:cs typeface="B Titr" pitchFamily="2" charset="-78"/>
              </a:rPr>
            </a:br>
            <a:r>
              <a:rPr lang="fa-IR" sz="2000" b="1" dirty="0" smtClean="0">
                <a:solidFill>
                  <a:srgbClr val="002060"/>
                </a:solidFill>
                <a:cs typeface="B Titr" pitchFamily="2" charset="-78"/>
              </a:rPr>
              <a:t>تعداد محدودی سوال مهم که پژوهش برای پاسخ به آنها طراحی می شود. در حالت بهینه این سوالات  با در نظر گرفتن منافع و دیدگاههای ذینفعان اصلی انجام می شود.</a:t>
            </a:r>
            <a:endParaRPr lang="fa-IR" sz="2000" dirty="0" smtClean="0">
              <a:solidFill>
                <a:srgbClr val="002060"/>
              </a:solidFill>
              <a:cs typeface="B Titr" pitchFamily="2" charset="-78"/>
            </a:endParaRPr>
          </a:p>
        </p:txBody>
      </p:sp>
      <p:sp>
        <p:nvSpPr>
          <p:cNvPr id="3" name="Subtitle 2"/>
          <p:cNvSpPr>
            <a:spLocks noGrp="1"/>
          </p:cNvSpPr>
          <p:nvPr>
            <p:ph type="subTitle" idx="1"/>
          </p:nvPr>
        </p:nvSpPr>
        <p:spPr>
          <a:xfrm>
            <a:off x="1214414" y="4500570"/>
            <a:ext cx="6715172" cy="2038352"/>
          </a:xfrm>
        </p:spPr>
        <p:txBody>
          <a:bodyPr>
            <a:normAutofit/>
          </a:bodyPr>
          <a:lstStyle/>
          <a:p>
            <a:r>
              <a:rPr lang="fa-IR" b="1" dirty="0">
                <a:solidFill>
                  <a:srgbClr val="FF0000"/>
                </a:solidFill>
              </a:rPr>
              <a:t> </a:t>
            </a:r>
            <a:endParaRPr lang="en-US" b="1" dirty="0">
              <a:solidFill>
                <a:srgbClr val="FF0000"/>
              </a:solidFill>
            </a:endParaRPr>
          </a:p>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828800"/>
            <a:ext cx="7772400" cy="2886095"/>
          </a:xfrm>
        </p:spPr>
        <p:txBody>
          <a:bodyPr>
            <a:normAutofit fontScale="90000"/>
          </a:bodyPr>
          <a:lstStyle/>
          <a:p>
            <a:pPr algn="r" rtl="1">
              <a:lnSpc>
                <a:spcPct val="200000"/>
              </a:lnSpc>
            </a:pPr>
            <a:r>
              <a:rPr lang="fa-IR" sz="2800" b="1" dirty="0" smtClean="0">
                <a:solidFill>
                  <a:srgbClr val="002060"/>
                </a:solidFill>
                <a:cs typeface="B Titr" pitchFamily="2" charset="-78"/>
              </a:rPr>
              <a:t>ذینفعان </a:t>
            </a:r>
            <a:r>
              <a:rPr lang="en-US" sz="2800" b="1" dirty="0" smtClean="0">
                <a:solidFill>
                  <a:srgbClr val="002060"/>
                </a:solidFill>
                <a:cs typeface="B Titr" pitchFamily="2" charset="-78"/>
              </a:rPr>
              <a:t>Stakeholder</a:t>
            </a:r>
            <a:r>
              <a:rPr lang="fa-IR" sz="2800" b="1" dirty="0" smtClean="0">
                <a:solidFill>
                  <a:srgbClr val="002060"/>
                </a:solidFill>
                <a:cs typeface="B Titr" pitchFamily="2" charset="-78"/>
              </a:rPr>
              <a:t/>
            </a:r>
            <a:br>
              <a:rPr lang="fa-IR" sz="2800" b="1" dirty="0" smtClean="0">
                <a:solidFill>
                  <a:srgbClr val="002060"/>
                </a:solidFill>
                <a:cs typeface="B Titr" pitchFamily="2" charset="-78"/>
              </a:rPr>
            </a:br>
            <a:r>
              <a:rPr lang="fa-IR" sz="2200" b="1" dirty="0" smtClean="0">
                <a:solidFill>
                  <a:srgbClr val="002060"/>
                </a:solidFill>
                <a:cs typeface="B Titr" pitchFamily="2" charset="-78"/>
              </a:rPr>
              <a:t>ذینفعان یک پژوهش شامل تولید کنندگان داده ها و استفاده کنندگان و متاثرین از نتایج مطالعه می باشند و با روش های آنالیز ذینفعان قابل شناسایی می باشند.</a:t>
            </a:r>
            <a:r>
              <a:rPr lang="fa-IR" sz="2800" b="1" dirty="0" smtClean="0">
                <a:solidFill>
                  <a:srgbClr val="002060"/>
                </a:solidFill>
                <a:cs typeface="B Titr" pitchFamily="2" charset="-78"/>
              </a:rPr>
              <a:t/>
            </a:r>
            <a:br>
              <a:rPr lang="fa-IR" sz="2800" b="1" dirty="0" smtClean="0">
                <a:solidFill>
                  <a:srgbClr val="002060"/>
                </a:solidFill>
                <a:cs typeface="B Titr" pitchFamily="2" charset="-78"/>
              </a:rPr>
            </a:br>
            <a:endParaRPr lang="en-US" sz="2800" b="1" dirty="0" smtClean="0">
              <a:solidFill>
                <a:srgbClr val="002060"/>
              </a:solidFill>
              <a:cs typeface="B Titr" pitchFamily="2" charset="-78"/>
            </a:endParaRPr>
          </a:p>
        </p:txBody>
      </p:sp>
      <p:sp>
        <p:nvSpPr>
          <p:cNvPr id="3" name="Subtitle 2"/>
          <p:cNvSpPr>
            <a:spLocks noGrp="1"/>
          </p:cNvSpPr>
          <p:nvPr>
            <p:ph type="subTitle" idx="1"/>
          </p:nvPr>
        </p:nvSpPr>
        <p:spPr>
          <a:xfrm>
            <a:off x="1214414" y="4500570"/>
            <a:ext cx="6715172" cy="2038352"/>
          </a:xfrm>
        </p:spPr>
        <p:txBody>
          <a:bodyPr>
            <a:normAutofit/>
          </a:bodyPr>
          <a:lstStyle/>
          <a:p>
            <a:r>
              <a:rPr lang="fa-IR" b="1" dirty="0">
                <a:solidFill>
                  <a:srgbClr val="FF0000"/>
                </a:solidFill>
              </a:rPr>
              <a:t> </a:t>
            </a:r>
            <a:endParaRPr lang="en-US" b="1" dirty="0">
              <a:solidFill>
                <a:srgbClr val="FF0000"/>
              </a:solidFill>
            </a:endParaRPr>
          </a:p>
          <a:p>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56792"/>
            <a:ext cx="7772400" cy="4392488"/>
          </a:xfrm>
        </p:spPr>
        <p:txBody>
          <a:bodyPr>
            <a:normAutofit/>
          </a:bodyPr>
          <a:lstStyle/>
          <a:p>
            <a:pPr algn="r" rtl="1">
              <a:lnSpc>
                <a:spcPct val="150000"/>
              </a:lnSpc>
            </a:pPr>
            <a:r>
              <a:rPr lang="fa-IR" sz="1800" b="1" dirty="0">
                <a:solidFill>
                  <a:srgbClr val="002060"/>
                </a:solidFill>
                <a:cs typeface="B Titr" pitchFamily="2" charset="-78"/>
              </a:rPr>
              <a:t>کسانی که </a:t>
            </a:r>
            <a:r>
              <a:rPr lang="fa-IR" sz="1800" b="1" dirty="0" smtClean="0">
                <a:solidFill>
                  <a:srgbClr val="002060"/>
                </a:solidFill>
                <a:cs typeface="B Titr" pitchFamily="2" charset="-78"/>
              </a:rPr>
              <a:t>بر مبنای اطلاعات </a:t>
            </a:r>
            <a:r>
              <a:rPr lang="fa-IR" sz="1800" b="1" dirty="0">
                <a:solidFill>
                  <a:srgbClr val="002060"/>
                </a:solidFill>
                <a:cs typeface="B Titr" pitchFamily="2" charset="-78"/>
              </a:rPr>
              <a:t>منتج از یک پژوهش خاص و سایر اطلاعات موجود </a:t>
            </a:r>
            <a:r>
              <a:rPr lang="fa-IR" sz="1800" b="1" dirty="0" smtClean="0">
                <a:solidFill>
                  <a:srgbClr val="002060"/>
                </a:solidFill>
                <a:cs typeface="B Titr" pitchFamily="2" charset="-78"/>
              </a:rPr>
              <a:t>یک </a:t>
            </a:r>
            <a:r>
              <a:rPr lang="fa-IR" sz="1800" b="1" dirty="0" smtClean="0">
                <a:solidFill>
                  <a:srgbClr val="FF0000"/>
                </a:solidFill>
                <a:cs typeface="B Titr" pitchFamily="2" charset="-78"/>
              </a:rPr>
              <a:t>تصمیم</a:t>
            </a:r>
            <a:r>
              <a:rPr lang="fa-IR" sz="1800" b="1" dirty="0" smtClean="0">
                <a:solidFill>
                  <a:srgbClr val="002060"/>
                </a:solidFill>
                <a:cs typeface="B Titr" pitchFamily="2" charset="-78"/>
              </a:rPr>
              <a:t> تاثیر گذارمی </a:t>
            </a:r>
            <a:r>
              <a:rPr lang="fa-IR" sz="1800" b="1" dirty="0">
                <a:solidFill>
                  <a:srgbClr val="002060"/>
                </a:solidFill>
                <a:cs typeface="B Titr" pitchFamily="2" charset="-78"/>
              </a:rPr>
              <a:t>گیرند </a:t>
            </a:r>
            <a:r>
              <a:rPr lang="fa-IR" sz="1800" b="1" dirty="0" smtClean="0">
                <a:solidFill>
                  <a:srgbClr val="002060"/>
                </a:solidFill>
                <a:cs typeface="B Titr" pitchFamily="2" charset="-78"/>
              </a:rPr>
              <a:t>. تصمیم تاثیرگذار، تصمیمی است که یک تغییر </a:t>
            </a:r>
            <a:r>
              <a:rPr lang="fa-IR" sz="1800" b="1" dirty="0" smtClean="0">
                <a:solidFill>
                  <a:srgbClr val="FF0000"/>
                </a:solidFill>
                <a:cs typeface="B Titr" pitchFamily="2" charset="-78"/>
              </a:rPr>
              <a:t>ملموس</a:t>
            </a:r>
            <a:r>
              <a:rPr lang="fa-IR" sz="1800" b="1" dirty="0" smtClean="0">
                <a:solidFill>
                  <a:srgbClr val="002060"/>
                </a:solidFill>
                <a:cs typeface="B Titr" pitchFamily="2" charset="-78"/>
              </a:rPr>
              <a:t> و تقریبا </a:t>
            </a:r>
            <a:r>
              <a:rPr lang="fa-IR" sz="1800" b="1" dirty="0" smtClean="0">
                <a:solidFill>
                  <a:srgbClr val="FF0000"/>
                </a:solidFill>
                <a:cs typeface="B Titr" pitchFamily="2" charset="-78"/>
              </a:rPr>
              <a:t>مداوم</a:t>
            </a:r>
            <a:r>
              <a:rPr lang="fa-IR" sz="1800" b="1" dirty="0" smtClean="0">
                <a:solidFill>
                  <a:srgbClr val="002060"/>
                </a:solidFill>
                <a:cs typeface="B Titr" pitchFamily="2" charset="-78"/>
              </a:rPr>
              <a:t> را در ساختارها، قانون ها، روش های انجام یک کار و ... ایجاد می کند.</a:t>
            </a:r>
            <a:br>
              <a:rPr lang="fa-IR" sz="1800" b="1" dirty="0" smtClean="0">
                <a:solidFill>
                  <a:srgbClr val="002060"/>
                </a:solidFill>
                <a:cs typeface="B Titr" pitchFamily="2" charset="-78"/>
              </a:rPr>
            </a:br>
            <a:r>
              <a:rPr lang="fa-IR" sz="1800" b="1" dirty="0">
                <a:solidFill>
                  <a:srgbClr val="002060"/>
                </a:solidFill>
                <a:cs typeface="B Titr" pitchFamily="2" charset="-78"/>
              </a:rPr>
              <a:t/>
            </a:r>
            <a:br>
              <a:rPr lang="fa-IR" sz="1800" b="1" dirty="0">
                <a:solidFill>
                  <a:srgbClr val="002060"/>
                </a:solidFill>
                <a:cs typeface="B Titr" pitchFamily="2" charset="-78"/>
              </a:rPr>
            </a:br>
            <a:r>
              <a:rPr lang="fa-IR" sz="1800" b="1" dirty="0">
                <a:solidFill>
                  <a:srgbClr val="002060"/>
                </a:solidFill>
                <a:cs typeface="B Titr" pitchFamily="2" charset="-78"/>
              </a:rPr>
              <a:t>تصمیم </a:t>
            </a:r>
            <a:r>
              <a:rPr lang="fa-IR" sz="1800" b="1" dirty="0" smtClean="0">
                <a:solidFill>
                  <a:srgbClr val="002060"/>
                </a:solidFill>
                <a:cs typeface="B Titr" pitchFamily="2" charset="-78"/>
              </a:rPr>
              <a:t>سیاستی</a:t>
            </a:r>
            <a:r>
              <a:rPr lang="fa-IR" sz="1800" b="1" dirty="0">
                <a:solidFill>
                  <a:srgbClr val="002060"/>
                </a:solidFill>
                <a:cs typeface="B Titr" pitchFamily="2" charset="-78"/>
              </a:rPr>
              <a:t/>
            </a:r>
            <a:br>
              <a:rPr lang="fa-IR" sz="1800" b="1" dirty="0">
                <a:solidFill>
                  <a:srgbClr val="002060"/>
                </a:solidFill>
                <a:cs typeface="B Titr" pitchFamily="2" charset="-78"/>
              </a:rPr>
            </a:br>
            <a:r>
              <a:rPr lang="fa-IR" sz="1800" b="1" dirty="0">
                <a:solidFill>
                  <a:srgbClr val="002060"/>
                </a:solidFill>
                <a:cs typeface="B Titr" pitchFamily="2" charset="-78"/>
              </a:rPr>
              <a:t>تصمیم </a:t>
            </a:r>
            <a:r>
              <a:rPr lang="fa-IR" sz="1800" b="1" dirty="0" smtClean="0">
                <a:solidFill>
                  <a:srgbClr val="002060"/>
                </a:solidFill>
                <a:cs typeface="B Titr" pitchFamily="2" charset="-78"/>
              </a:rPr>
              <a:t>حرفه ای</a:t>
            </a:r>
            <a:r>
              <a:rPr lang="fa-IR" sz="1800" b="1" dirty="0">
                <a:solidFill>
                  <a:srgbClr val="002060"/>
                </a:solidFill>
                <a:cs typeface="B Titr" pitchFamily="2" charset="-78"/>
              </a:rPr>
              <a:t/>
            </a:r>
            <a:br>
              <a:rPr lang="fa-IR" sz="1800" b="1" dirty="0">
                <a:solidFill>
                  <a:srgbClr val="002060"/>
                </a:solidFill>
                <a:cs typeface="B Titr" pitchFamily="2" charset="-78"/>
              </a:rPr>
            </a:br>
            <a:r>
              <a:rPr lang="fa-IR" sz="1800" b="1" dirty="0">
                <a:solidFill>
                  <a:srgbClr val="002060"/>
                </a:solidFill>
                <a:cs typeface="B Titr" pitchFamily="2" charset="-78"/>
              </a:rPr>
              <a:t>تصمیم به تغییر رفتار</a:t>
            </a:r>
            <a:r>
              <a:rPr lang="en-US" sz="1800" b="1" dirty="0">
                <a:solidFill>
                  <a:srgbClr val="002060"/>
                </a:solidFill>
                <a:cs typeface="B Titr" pitchFamily="2" charset="-78"/>
              </a:rPr>
              <a:t/>
            </a:r>
            <a:br>
              <a:rPr lang="en-US" sz="1800" b="1" dirty="0">
                <a:solidFill>
                  <a:srgbClr val="002060"/>
                </a:solidFill>
                <a:cs typeface="B Titr" pitchFamily="2" charset="-78"/>
              </a:rPr>
            </a:br>
            <a:endParaRPr lang="fa-IR" sz="1800" b="1" dirty="0">
              <a:solidFill>
                <a:srgbClr val="002060"/>
              </a:solidFill>
              <a:cs typeface="B Titr" pitchFamily="2" charset="-78"/>
            </a:endParaRPr>
          </a:p>
        </p:txBody>
      </p:sp>
      <p:sp>
        <p:nvSpPr>
          <p:cNvPr id="3" name="Subtitle 2"/>
          <p:cNvSpPr>
            <a:spLocks noGrp="1"/>
          </p:cNvSpPr>
          <p:nvPr>
            <p:ph type="subTitle" idx="1"/>
          </p:nvPr>
        </p:nvSpPr>
        <p:spPr>
          <a:xfrm>
            <a:off x="1835696" y="838200"/>
            <a:ext cx="6715172" cy="790600"/>
          </a:xfrm>
        </p:spPr>
        <p:txBody>
          <a:bodyPr>
            <a:normAutofit/>
          </a:bodyPr>
          <a:lstStyle/>
          <a:p>
            <a:r>
              <a:rPr lang="fa-IR" b="1" dirty="0" smtClean="0">
                <a:solidFill>
                  <a:srgbClr val="002060"/>
                </a:solidFill>
                <a:cs typeface="B Titr" pitchFamily="2" charset="-78"/>
              </a:rPr>
              <a:t>تعریف مخاطب پژوهش</a:t>
            </a:r>
            <a:endParaRPr lang="en-US" b="1" dirty="0">
              <a:solidFill>
                <a:srgbClr val="FF0000"/>
              </a:solidFill>
            </a:endParaRP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pic>
        <p:nvPicPr>
          <p:cNvPr id="47106" name="Picture 2" descr="https://encrypted-tbn0.gstatic.com/images?q=tbn:ANd9GcS5FsqxvUlEeqtny7Hn9O03pIBj_BmjAEGMF0EUoA4YT1WEbBJxdA"/>
          <p:cNvPicPr>
            <a:picLocks noChangeAspect="1" noChangeArrowheads="1"/>
          </p:cNvPicPr>
          <p:nvPr/>
        </p:nvPicPr>
        <p:blipFill>
          <a:blip r:embed="rId2"/>
          <a:srcRect/>
          <a:stretch>
            <a:fillRect/>
          </a:stretch>
        </p:blipFill>
        <p:spPr bwMode="auto">
          <a:xfrm>
            <a:off x="609600" y="3352800"/>
            <a:ext cx="2143125" cy="2143125"/>
          </a:xfrm>
          <a:prstGeom prst="rect">
            <a:avLst/>
          </a:prstGeom>
          <a:noFill/>
        </p:spPr>
      </p:pic>
    </p:spTree>
    <p:extLst>
      <p:ext uri="{BB962C8B-B14F-4D97-AF65-F5344CB8AC3E}">
        <p14:creationId xmlns:p14="http://schemas.microsoft.com/office/powerpoint/2010/main" val="2169004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56792"/>
            <a:ext cx="7772400" cy="4392488"/>
          </a:xfrm>
        </p:spPr>
        <p:txBody>
          <a:bodyPr>
            <a:normAutofit/>
          </a:bodyPr>
          <a:lstStyle/>
          <a:p>
            <a:pPr algn="r" rtl="1">
              <a:lnSpc>
                <a:spcPct val="200000"/>
              </a:lnSpc>
            </a:pPr>
            <a:r>
              <a:rPr lang="fa-IR" sz="2200" b="1" dirty="0">
                <a:solidFill>
                  <a:srgbClr val="002060"/>
                </a:solidFill>
                <a:cs typeface="B Titr" pitchFamily="2" charset="-78"/>
              </a:rPr>
              <a:t>سوال  یا سوالات اصلی مطالعه چیست</a:t>
            </a:r>
            <a:br>
              <a:rPr lang="fa-IR" sz="2200" b="1" dirty="0">
                <a:solidFill>
                  <a:srgbClr val="002060"/>
                </a:solidFill>
                <a:cs typeface="B Titr" pitchFamily="2" charset="-78"/>
              </a:rPr>
            </a:br>
            <a:r>
              <a:rPr lang="fa-IR" sz="2200" b="1" dirty="0">
                <a:solidFill>
                  <a:srgbClr val="002060"/>
                </a:solidFill>
                <a:cs typeface="B Titr" pitchFamily="2" charset="-78"/>
              </a:rPr>
              <a:t>پاسخ این سوال برای چه کسانی مهم است</a:t>
            </a:r>
            <a:br>
              <a:rPr lang="fa-IR" sz="2200" b="1" dirty="0">
                <a:solidFill>
                  <a:srgbClr val="002060"/>
                </a:solidFill>
                <a:cs typeface="B Titr" pitchFamily="2" charset="-78"/>
              </a:rPr>
            </a:br>
            <a:r>
              <a:rPr lang="fa-IR" sz="2200" b="1" dirty="0">
                <a:solidFill>
                  <a:srgbClr val="002060"/>
                </a:solidFill>
                <a:cs typeface="B Titr" pitchFamily="2" charset="-78"/>
              </a:rPr>
              <a:t>اگر به این سوال پاسخ داده نشود چه کسانی متضرر می شوند</a:t>
            </a:r>
            <a:br>
              <a:rPr lang="fa-IR" sz="2200" b="1" dirty="0">
                <a:solidFill>
                  <a:srgbClr val="002060"/>
                </a:solidFill>
                <a:cs typeface="B Titr" pitchFamily="2" charset="-78"/>
              </a:rPr>
            </a:br>
            <a:r>
              <a:rPr lang="fa-IR" sz="2200" b="1" dirty="0">
                <a:solidFill>
                  <a:srgbClr val="002060"/>
                </a:solidFill>
                <a:cs typeface="B Titr" pitchFamily="2" charset="-78"/>
              </a:rPr>
              <a:t>چه کسی حاضر است برای پاسخ این سوال هزینه کند</a:t>
            </a:r>
            <a:r>
              <a:rPr lang="en-US" sz="2400" b="1" dirty="0">
                <a:solidFill>
                  <a:srgbClr val="002060"/>
                </a:solidFill>
                <a:cs typeface="B Titr" pitchFamily="2" charset="-78"/>
              </a:rPr>
              <a:t/>
            </a:r>
            <a:br>
              <a:rPr lang="en-US" sz="2400" b="1" dirty="0">
                <a:solidFill>
                  <a:srgbClr val="002060"/>
                </a:solidFill>
                <a:cs typeface="B Titr" pitchFamily="2" charset="-78"/>
              </a:rPr>
            </a:br>
            <a:endParaRPr lang="fa-IR" sz="2400" b="1" dirty="0">
              <a:solidFill>
                <a:srgbClr val="002060"/>
              </a:solidFill>
              <a:cs typeface="B Titr" pitchFamily="2" charset="-78"/>
            </a:endParaRPr>
          </a:p>
        </p:txBody>
      </p:sp>
      <p:sp>
        <p:nvSpPr>
          <p:cNvPr id="3" name="Subtitle 2"/>
          <p:cNvSpPr>
            <a:spLocks noGrp="1"/>
          </p:cNvSpPr>
          <p:nvPr>
            <p:ph type="subTitle" idx="1"/>
          </p:nvPr>
        </p:nvSpPr>
        <p:spPr>
          <a:xfrm>
            <a:off x="1752600" y="1066800"/>
            <a:ext cx="6715172" cy="866800"/>
          </a:xfrm>
        </p:spPr>
        <p:txBody>
          <a:bodyPr>
            <a:normAutofit/>
          </a:bodyPr>
          <a:lstStyle/>
          <a:p>
            <a:r>
              <a:rPr lang="fa-IR" b="1" dirty="0" smtClean="0">
                <a:solidFill>
                  <a:srgbClr val="002060"/>
                </a:solidFill>
                <a:cs typeface="B Titr" pitchFamily="2" charset="-78"/>
              </a:rPr>
              <a:t>شناسایی مخاطب پژوهش</a:t>
            </a:r>
            <a:r>
              <a:rPr lang="en-US" b="1" dirty="0">
                <a:solidFill>
                  <a:srgbClr val="FF0000"/>
                </a:solidFill>
              </a:rPr>
              <a:t> </a:t>
            </a: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spTree>
    <p:extLst>
      <p:ext uri="{BB962C8B-B14F-4D97-AF65-F5344CB8AC3E}">
        <p14:creationId xmlns:p14="http://schemas.microsoft.com/office/powerpoint/2010/main" val="20410448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1556792"/>
            <a:ext cx="7772400" cy="4392488"/>
          </a:xfrm>
        </p:spPr>
        <p:txBody>
          <a:bodyPr>
            <a:normAutofit/>
          </a:bodyPr>
          <a:lstStyle/>
          <a:p>
            <a:pPr algn="r" rtl="1">
              <a:lnSpc>
                <a:spcPct val="200000"/>
              </a:lnSpc>
            </a:pPr>
            <a:r>
              <a:rPr lang="fa-IR" sz="2200" b="1" dirty="0" smtClean="0">
                <a:solidFill>
                  <a:srgbClr val="002060"/>
                </a:solidFill>
                <a:cs typeface="B Titr" pitchFamily="2" charset="-78"/>
              </a:rPr>
              <a:t>تصمیم گیرندگان نظام سلامت در سطوح مختلف</a:t>
            </a:r>
            <a:br>
              <a:rPr lang="fa-IR" sz="2200" b="1" dirty="0" smtClean="0">
                <a:solidFill>
                  <a:srgbClr val="002060"/>
                </a:solidFill>
                <a:cs typeface="B Titr" pitchFamily="2" charset="-78"/>
              </a:rPr>
            </a:br>
            <a:r>
              <a:rPr lang="fa-IR" sz="2200" b="1" dirty="0" smtClean="0">
                <a:solidFill>
                  <a:srgbClr val="002060"/>
                </a:solidFill>
                <a:cs typeface="B Titr" pitchFamily="2" charset="-78"/>
              </a:rPr>
              <a:t>ارایه دهندگان خدمات سلامت در سطوح مختلف</a:t>
            </a:r>
            <a:r>
              <a:rPr lang="en-US" sz="2200" b="1" dirty="0" smtClean="0">
                <a:solidFill>
                  <a:srgbClr val="002060"/>
                </a:solidFill>
                <a:cs typeface="B Titr" pitchFamily="2" charset="-78"/>
              </a:rPr>
              <a:t/>
            </a:r>
            <a:br>
              <a:rPr lang="en-US" sz="2200" b="1" dirty="0" smtClean="0">
                <a:solidFill>
                  <a:srgbClr val="002060"/>
                </a:solidFill>
                <a:cs typeface="B Titr" pitchFamily="2" charset="-78"/>
              </a:rPr>
            </a:br>
            <a:r>
              <a:rPr lang="fa-IR" sz="2200" b="1" dirty="0" smtClean="0">
                <a:solidFill>
                  <a:srgbClr val="002060"/>
                </a:solidFill>
                <a:cs typeface="B Titr" pitchFamily="2" charset="-78"/>
              </a:rPr>
              <a:t>گروه های مختلف مخاطب عمومی</a:t>
            </a:r>
            <a:br>
              <a:rPr lang="fa-IR" sz="2200" b="1" dirty="0" smtClean="0">
                <a:solidFill>
                  <a:srgbClr val="002060"/>
                </a:solidFill>
                <a:cs typeface="B Titr" pitchFamily="2" charset="-78"/>
              </a:rPr>
            </a:br>
            <a:r>
              <a:rPr lang="fa-IR" sz="2200" b="1" dirty="0" smtClean="0">
                <a:solidFill>
                  <a:srgbClr val="002060"/>
                </a:solidFill>
                <a:cs typeface="B Titr" pitchFamily="2" charset="-78"/>
              </a:rPr>
              <a:t>پژوهشگران</a:t>
            </a:r>
            <a:r>
              <a:rPr lang="en-US" sz="2200" b="1" dirty="0">
                <a:solidFill>
                  <a:srgbClr val="002060"/>
                </a:solidFill>
                <a:cs typeface="B Titr" pitchFamily="2" charset="-78"/>
              </a:rPr>
              <a:t/>
            </a:r>
            <a:br>
              <a:rPr lang="en-US" sz="2200" b="1" dirty="0">
                <a:solidFill>
                  <a:srgbClr val="002060"/>
                </a:solidFill>
                <a:cs typeface="B Titr" pitchFamily="2" charset="-78"/>
              </a:rPr>
            </a:br>
            <a:endParaRPr lang="fa-IR" sz="2200" b="1" dirty="0">
              <a:solidFill>
                <a:srgbClr val="002060"/>
              </a:solidFill>
              <a:cs typeface="B Titr" pitchFamily="2" charset="-78"/>
            </a:endParaRPr>
          </a:p>
        </p:txBody>
      </p:sp>
      <p:sp>
        <p:nvSpPr>
          <p:cNvPr id="3" name="Subtitle 2"/>
          <p:cNvSpPr>
            <a:spLocks noGrp="1"/>
          </p:cNvSpPr>
          <p:nvPr>
            <p:ph type="subTitle" idx="1"/>
          </p:nvPr>
        </p:nvSpPr>
        <p:spPr>
          <a:xfrm>
            <a:off x="1835696" y="762000"/>
            <a:ext cx="6715172" cy="866800"/>
          </a:xfrm>
        </p:spPr>
        <p:txBody>
          <a:bodyPr>
            <a:normAutofit/>
          </a:bodyPr>
          <a:lstStyle/>
          <a:p>
            <a:r>
              <a:rPr lang="fa-IR" b="1" dirty="0">
                <a:solidFill>
                  <a:srgbClr val="002060"/>
                </a:solidFill>
                <a:cs typeface="B Titr" pitchFamily="2" charset="-78"/>
              </a:rPr>
              <a:t>انواع مخاطبان پژوهش </a:t>
            </a:r>
            <a:r>
              <a:rPr lang="fa-IR" b="1" dirty="0">
                <a:solidFill>
                  <a:srgbClr val="FF0000"/>
                </a:solidFill>
              </a:rPr>
              <a:t> </a:t>
            </a:r>
            <a:endParaRPr lang="en-US" b="1" dirty="0">
              <a:solidFill>
                <a:srgbClr val="FF0000"/>
              </a:solidFill>
            </a:endParaRPr>
          </a:p>
          <a:p>
            <a:endParaRPr lang="fa-IR" b="1" dirty="0">
              <a:solidFill>
                <a:srgbClr val="FF0000"/>
              </a:solidFill>
            </a:endParaRPr>
          </a:p>
        </p:txBody>
      </p:sp>
      <p:sp>
        <p:nvSpPr>
          <p:cNvPr id="5" name="Footer Placeholder 3"/>
          <p:cNvSpPr>
            <a:spLocks noGrp="1"/>
          </p:cNvSpPr>
          <p:nvPr>
            <p:ph type="ftr" sz="quarter" idx="11"/>
          </p:nvPr>
        </p:nvSpPr>
        <p:spPr>
          <a:xfrm>
            <a:off x="457200" y="6356350"/>
            <a:ext cx="3048000" cy="365125"/>
          </a:xfrm>
        </p:spPr>
        <p:txBody>
          <a:bodyPr/>
          <a:lstStyle/>
          <a:p>
            <a:pPr>
              <a:defRPr/>
            </a:pPr>
            <a:r>
              <a:rPr lang="en-US" dirty="0" smtClean="0"/>
              <a:t>Knowledge Utilization Research Center</a:t>
            </a:r>
            <a:endParaRPr lang="en-US" dirty="0"/>
          </a:p>
        </p:txBody>
      </p:sp>
      <p:pic>
        <p:nvPicPr>
          <p:cNvPr id="45058" name="Picture 2" descr="https://encrypted-tbn0.gstatic.com/images?q=tbn:ANd9GcT2zQwVFtO-IW-BBkQY8tVMXEpr0B09jzC5ZYYZOG_7FBH9U5Z-"/>
          <p:cNvPicPr>
            <a:picLocks noChangeAspect="1" noChangeArrowheads="1"/>
          </p:cNvPicPr>
          <p:nvPr/>
        </p:nvPicPr>
        <p:blipFill>
          <a:blip r:embed="rId2"/>
          <a:srcRect/>
          <a:stretch>
            <a:fillRect/>
          </a:stretch>
        </p:blipFill>
        <p:spPr bwMode="auto">
          <a:xfrm>
            <a:off x="1" y="3723687"/>
            <a:ext cx="4419599" cy="2467562"/>
          </a:xfrm>
          <a:prstGeom prst="rect">
            <a:avLst/>
          </a:prstGeom>
          <a:noFill/>
        </p:spPr>
      </p:pic>
    </p:spTree>
    <p:extLst>
      <p:ext uri="{BB962C8B-B14F-4D97-AF65-F5344CB8AC3E}">
        <p14:creationId xmlns:p14="http://schemas.microsoft.com/office/powerpoint/2010/main" val="252673518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3192</TotalTime>
  <Words>1172</Words>
  <Application>Microsoft Office PowerPoint</Application>
  <PresentationFormat>On-screen Show (4:3)</PresentationFormat>
  <Paragraphs>174</Paragraphs>
  <Slides>47</Slides>
  <Notes>2</Notes>
  <HiddenSlides>0</HiddenSlides>
  <MMClips>0</MMClips>
  <ScaleCrop>false</ScaleCrop>
  <HeadingPairs>
    <vt:vector size="6" baseType="variant">
      <vt:variant>
        <vt:lpstr>Theme</vt:lpstr>
      </vt:variant>
      <vt:variant>
        <vt:i4>4</vt:i4>
      </vt:variant>
      <vt:variant>
        <vt:lpstr>Embedded OLE Servers</vt:lpstr>
      </vt:variant>
      <vt:variant>
        <vt:i4>1</vt:i4>
      </vt:variant>
      <vt:variant>
        <vt:lpstr>Slide Titles</vt:lpstr>
      </vt:variant>
      <vt:variant>
        <vt:i4>47</vt:i4>
      </vt:variant>
    </vt:vector>
  </HeadingPairs>
  <TitlesOfParts>
    <vt:vector size="52" baseType="lpstr">
      <vt:lpstr>Origin</vt:lpstr>
      <vt:lpstr>Office Theme</vt:lpstr>
      <vt:lpstr>1_Office Theme</vt:lpstr>
      <vt:lpstr>2_Office Theme</vt:lpstr>
      <vt:lpstr>Microsoft Word Document</vt:lpstr>
      <vt:lpstr>مخاطب پژوهش Find your message and target audience(s)</vt:lpstr>
      <vt:lpstr>مفهوم مخاطب پژوهش  آیا پژوهش نیاز به تعیین مخاطب دارد؟   </vt:lpstr>
      <vt:lpstr>مدل منطقی  Logic model ارایه ای روشن از روابط بین اجزای اصلی مورد پژوهش و چگونگی رسیدن به اهداف مطالعه.</vt:lpstr>
      <vt:lpstr>تئوری تغییرTheory of change  توصیفی جامع از مفروضات، چرایی و چگونگی رخداد تغییر، همراه با علت های لازم و کافی برای ایجاد تغییر  </vt:lpstr>
      <vt:lpstr>سوالات اصلی مطالعه Key Evaluation Questions تعداد محدودی سوال مهم که پژوهش برای پاسخ به آنها طراحی می شود. در حالت بهینه این سوالات  با در نظر گرفتن منافع و دیدگاههای ذینفعان اصلی انجام می شود.</vt:lpstr>
      <vt:lpstr>ذینفعان Stakeholder ذینفعان یک پژوهش شامل تولید کنندگان داده ها و استفاده کنندگان و متاثرین از نتایج مطالعه می باشند و با روش های آنالیز ذینفعان قابل شناسایی می باشند. </vt:lpstr>
      <vt:lpstr>کسانی که بر مبنای اطلاعات منتج از یک پژوهش خاص و سایر اطلاعات موجود یک تصمیم تاثیر گذارمی گیرند . تصمیم تاثیرگذار، تصمیمی است که یک تغییر ملموس و تقریبا مداوم را در ساختارها، قانون ها، روش های انجام یک کار و ... ایجاد می کند.  تصمیم سیاستی تصمیم حرفه ای تصمیم به تغییر رفتار </vt:lpstr>
      <vt:lpstr>سوال  یا سوالات اصلی مطالعه چیست پاسخ این سوال برای چه کسانی مهم است اگر به این سوال پاسخ داده نشود چه کسانی متضرر می شوند چه کسی حاضر است برای پاسخ این سوال هزینه کند </vt:lpstr>
      <vt:lpstr>تصمیم گیرندگان نظام سلامت در سطوح مختلف ارایه دهندگان خدمات سلامت در سطوح مختلف گروه های مختلف مخاطب عمومی پژوهشگران </vt:lpstr>
      <vt:lpstr>PowerPoint Presentation</vt:lpstr>
      <vt:lpstr>Examples</vt:lpstr>
      <vt:lpstr>Sources and examples of questions.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ultimate purpose of research in a particular field is to improve quality of life.  </vt:lpstr>
      <vt:lpstr>چگونه یک خبر منتج از پژوهش بنویسیم</vt:lpstr>
      <vt:lpstr>“Saying the right things” (message effectiveness) works best when “saying things right” (message efficiency).  </vt:lpstr>
      <vt:lpstr>آیا نوشابه های حاوی قند باعث سرطان می شوند؟</vt:lpstr>
      <vt:lpstr>آیا نوشابه های حاوی قند باعث سرطان می شوند؟</vt:lpstr>
      <vt:lpstr>What is an ‘answerable’ question?</vt:lpstr>
      <vt:lpstr>PowerPoint Presentation</vt:lpstr>
      <vt:lpstr>PowerPoint Presentation</vt:lpstr>
      <vt:lpstr>          Critical appraisal </vt:lpstr>
      <vt:lpstr>Levels of Evidence</vt:lpstr>
      <vt:lpstr>Evidence pyramid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Don’t overestimate the reader’s knowledge and don’t underestimate the reader’s intelligence.   Don’t try to tell all you know. Leave some over for another time.   Don’t leave out the human interest. Your reader is a human being even if you are only a scientist.  Don’t say, “this discovery is interesting”  Don’t think you must leave out all the technical terms. Use them whenever necessary without apology, and if possible without definition. People are not so easily scared by strange words as you may think. They rather like ‘em.. . .</vt:lpstr>
      <vt:lpstr>Chapter 8: The Two-Pager: Writing a Policy Brief  This chapter focuses on practical tips and tools for writing a policy brief. The policy brief aims to give a clear and concise overview of the problem, a discussion of the evidence that could remedy the issue and suggestions for policy implementation. The policy brief clearly articulates the problem, possibilities for addressing the problem and policies or recommmended actions as the resolution. This section works through writing a policy brief as an exercise.  </vt:lpstr>
      <vt:lpstr>Researchers might counter that research doesn’t always lend itself to neat solutions and succinct bottom lines; phrases such as “appears to be,”  “possible,” or “has a tendency to” may be necessary because of a study’s complexity or scientific preciseness.  </vt:lpstr>
      <vt:lpstr>PowerPoint Presentation</vt:lpstr>
      <vt:lpstr>Sources and examples of 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Communication skill</dc:title>
  <dc:creator>Dr ahmadi</dc:creator>
  <cp:lastModifiedBy>Administrator</cp:lastModifiedBy>
  <cp:revision>72</cp:revision>
  <dcterms:created xsi:type="dcterms:W3CDTF">2016-09-24T11:41:01Z</dcterms:created>
  <dcterms:modified xsi:type="dcterms:W3CDTF">2019-07-08T11:12:01Z</dcterms:modified>
</cp:coreProperties>
</file>