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6"/>
  </p:notesMasterIdLst>
  <p:sldIdLst>
    <p:sldId id="680" r:id="rId2"/>
    <p:sldId id="414" r:id="rId3"/>
    <p:sldId id="664" r:id="rId4"/>
    <p:sldId id="679" r:id="rId5"/>
    <p:sldId id="666" r:id="rId6"/>
    <p:sldId id="683" r:id="rId7"/>
    <p:sldId id="677" r:id="rId8"/>
    <p:sldId id="670" r:id="rId9"/>
    <p:sldId id="671" r:id="rId10"/>
    <p:sldId id="672" r:id="rId11"/>
    <p:sldId id="673" r:id="rId12"/>
    <p:sldId id="676" r:id="rId13"/>
    <p:sldId id="674" r:id="rId14"/>
    <p:sldId id="291" r:id="rId15"/>
    <p:sldId id="292" r:id="rId16"/>
    <p:sldId id="293" r:id="rId17"/>
    <p:sldId id="294" r:id="rId18"/>
    <p:sldId id="295" r:id="rId19"/>
    <p:sldId id="298" r:id="rId20"/>
    <p:sldId id="299" r:id="rId21"/>
    <p:sldId id="684" r:id="rId22"/>
    <p:sldId id="301" r:id="rId23"/>
    <p:sldId id="303" r:id="rId24"/>
    <p:sldId id="306" r:id="rId25"/>
    <p:sldId id="307" r:id="rId26"/>
    <p:sldId id="309" r:id="rId27"/>
    <p:sldId id="321" r:id="rId28"/>
    <p:sldId id="322" r:id="rId29"/>
    <p:sldId id="324" r:id="rId30"/>
    <p:sldId id="325" r:id="rId31"/>
    <p:sldId id="349" r:id="rId32"/>
    <p:sldId id="350" r:id="rId33"/>
    <p:sldId id="351" r:id="rId34"/>
    <p:sldId id="681"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0334" autoAdjust="0"/>
    <p:restoredTop sz="94660"/>
  </p:normalViewPr>
  <p:slideViewPr>
    <p:cSldViewPr snapToGrid="0">
      <p:cViewPr varScale="1">
        <p:scale>
          <a:sx n="69" d="100"/>
          <a:sy n="69" d="100"/>
        </p:scale>
        <p:origin x="558" y="78"/>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2EC4D3-2354-43A0-8B02-D2A4910F61D1}" type="datetimeFigureOut">
              <a:rPr lang="en-US" smtClean="0"/>
              <a:t>7/14/2019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98C22D-EBF8-4B63-A445-F1911BFCC0A0}" type="slidenum">
              <a:rPr lang="en-US" smtClean="0"/>
              <a:t>‹#›</a:t>
            </a:fld>
            <a:endParaRPr lang="en-US"/>
          </a:p>
        </p:txBody>
      </p:sp>
    </p:spTree>
    <p:extLst>
      <p:ext uri="{BB962C8B-B14F-4D97-AF65-F5344CB8AC3E}">
        <p14:creationId xmlns:p14="http://schemas.microsoft.com/office/powerpoint/2010/main" val="431819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txBox="1">
            <a:spLocks noGrp="1" noChangeArrowheads="1"/>
          </p:cNvSpPr>
          <p:nvPr/>
        </p:nvSpPr>
        <p:spPr bwMode="auto">
          <a:xfrm>
            <a:off x="3849688" y="9431338"/>
            <a:ext cx="29464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569" tIns="47784" rIns="95569" bIns="47784" anchor="b"/>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649064B4-FD7C-46B9-8CDE-6FB2A4976CFB}" type="slidenum">
              <a:rPr lang="fr-CA" altLang="en-US" sz="1300"/>
              <a:pPr eaLnBrk="1" hangingPunct="1"/>
              <a:t>10</a:t>
            </a:fld>
            <a:endParaRPr lang="fr-CA" altLang="en-US" sz="130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en-US" smtClean="0"/>
          </a:p>
        </p:txBody>
      </p:sp>
    </p:spTree>
    <p:extLst>
      <p:ext uri="{BB962C8B-B14F-4D97-AF65-F5344CB8AC3E}">
        <p14:creationId xmlns:p14="http://schemas.microsoft.com/office/powerpoint/2010/main" val="32812411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3686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340BDFD3-1089-4466-A54E-DBABC82ECCD0}" type="slidenum">
              <a:rPr lang="en-US" altLang="en-US"/>
              <a:pPr algn="r" eaLnBrk="1" hangingPunct="1">
                <a:spcBef>
                  <a:spcPct val="0"/>
                </a:spcBef>
              </a:pPr>
              <a:t>22</a:t>
            </a:fld>
            <a:endParaRPr lang="en-US" altLang="en-US"/>
          </a:p>
        </p:txBody>
      </p:sp>
    </p:spTree>
    <p:extLst>
      <p:ext uri="{BB962C8B-B14F-4D97-AF65-F5344CB8AC3E}">
        <p14:creationId xmlns:p14="http://schemas.microsoft.com/office/powerpoint/2010/main" val="3340190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Dr Gholami: how</a:t>
            </a:r>
          </a:p>
        </p:txBody>
      </p:sp>
    </p:spTree>
    <p:extLst>
      <p:ext uri="{BB962C8B-B14F-4D97-AF65-F5344CB8AC3E}">
        <p14:creationId xmlns:p14="http://schemas.microsoft.com/office/powerpoint/2010/main" val="11212919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A3ADB4E2-3D15-4144-8829-7DA7B68EEA59}" type="slidenum">
              <a:rPr lang="ar-SA" altLang="en-US">
                <a:cs typeface="Zar" pitchFamily="2" charset="0"/>
              </a:rPr>
              <a:pPr algn="r" eaLnBrk="1" hangingPunct="1">
                <a:spcBef>
                  <a:spcPct val="0"/>
                </a:spcBef>
              </a:pPr>
              <a:t>27</a:t>
            </a:fld>
            <a:endParaRPr lang="fr-CA" altLang="en-US">
              <a:cs typeface="Zar" pitchFamily="2"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0728894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162050" y="681038"/>
            <a:ext cx="4532313" cy="3398837"/>
          </a:xfrm>
          <a:ln/>
        </p:spPr>
      </p:sp>
      <p:sp>
        <p:nvSpPr>
          <p:cNvPr id="63491" name="Rectangle 3"/>
          <p:cNvSpPr>
            <a:spLocks noGrp="1" noChangeArrowheads="1"/>
          </p:cNvSpPr>
          <p:nvPr>
            <p:ph type="body" idx="1"/>
          </p:nvPr>
        </p:nvSpPr>
        <p:spPr>
          <a:xfrm>
            <a:off x="904875" y="4308475"/>
            <a:ext cx="5046663" cy="415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The research literature makes clear that a messages target audience must be clearly identified and the specifics of a knowledge transfer strategy must be fine tuned to the types of decisions they face and the types of decision making environments in which they live or work.</a:t>
            </a:r>
          </a:p>
          <a:p>
            <a:endParaRPr lang="en-US" altLang="en-US" smtClean="0">
              <a:latin typeface="Arial" panose="020B0604020202020204" pitchFamily="34" charset="0"/>
            </a:endParaRPr>
          </a:p>
          <a:p>
            <a:r>
              <a:rPr lang="en-US" altLang="en-US" smtClean="0">
                <a:latin typeface="Arial" panose="020B0604020202020204" pitchFamily="34" charset="0"/>
              </a:rPr>
              <a:t>The same message from a body of research knowledge about child maltreatment would clearly not work for general public, clinicians, managers and public policy makers.</a:t>
            </a:r>
          </a:p>
          <a:p>
            <a:endParaRPr lang="en-US" altLang="en-US" smtClean="0">
              <a:latin typeface="Arial" panose="020B0604020202020204" pitchFamily="34" charset="0"/>
            </a:endParaRPr>
          </a:p>
          <a:p>
            <a:r>
              <a:rPr lang="en-US" altLang="en-US" smtClean="0">
                <a:latin typeface="Arial" panose="020B0604020202020204" pitchFamily="34" charset="0"/>
              </a:rPr>
              <a:t>Public policy makers must contend with  not only research knowledge but also the values and opinions of the governing party, its key supporters, interested and affected stakeholders, and the general public; calculations of who wins, who loses, and by how much, and with rules for making decisions and with past policies that may shape and constrain future policies.</a:t>
            </a:r>
          </a:p>
          <a:p>
            <a:endParaRPr lang="en-US" altLang="en-US" smtClean="0">
              <a:latin typeface="Arial" panose="020B0604020202020204" pitchFamily="34" charset="0"/>
            </a:endParaRPr>
          </a:p>
        </p:txBody>
      </p:sp>
    </p:spTree>
    <p:extLst>
      <p:ext uri="{BB962C8B-B14F-4D97-AF65-F5344CB8AC3E}">
        <p14:creationId xmlns:p14="http://schemas.microsoft.com/office/powerpoint/2010/main" val="30857268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EB995CD-3BF5-43F7-BA45-03EC43BD0FA1}" type="slidenum">
              <a:rPr lang="ar-SA" altLang="en-US" smtClean="0"/>
              <a:pPr>
                <a:spcBef>
                  <a:spcPct val="0"/>
                </a:spcBef>
              </a:pPr>
              <a:t>30</a:t>
            </a:fld>
            <a:endParaRPr lang="en-US" altLang="en-US" smtClean="0"/>
          </a:p>
        </p:txBody>
      </p:sp>
    </p:spTree>
    <p:extLst>
      <p:ext uri="{BB962C8B-B14F-4D97-AF65-F5344CB8AC3E}">
        <p14:creationId xmlns:p14="http://schemas.microsoft.com/office/powerpoint/2010/main" val="22894953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81D2164D-903B-4F55-B38D-1BCD4F08BCF4}" type="slidenum">
              <a:rPr lang="en-US" altLang="en-US" sz="1200" b="0">
                <a:latin typeface="Arial" panose="020B0604020202020204" pitchFamily="34" charset="0"/>
              </a:rPr>
              <a:pPr eaLnBrk="1" hangingPunct="1"/>
              <a:t>32</a:t>
            </a:fld>
            <a:endParaRPr lang="en-US" altLang="en-US" sz="1200" b="0">
              <a:latin typeface="Arial" panose="020B0604020202020204" pitchFamily="34"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en-US" smtClean="0"/>
          </a:p>
        </p:txBody>
      </p:sp>
    </p:spTree>
    <p:extLst>
      <p:ext uri="{BB962C8B-B14F-4D97-AF65-F5344CB8AC3E}">
        <p14:creationId xmlns:p14="http://schemas.microsoft.com/office/powerpoint/2010/main" val="38281716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0607ECFF-8300-408B-AF31-5DE5273738A0}" type="slidenum">
              <a:rPr lang="en-US" altLang="en-US" sz="1200" b="0">
                <a:latin typeface="Arial" panose="020B0604020202020204" pitchFamily="34" charset="0"/>
              </a:rPr>
              <a:pPr eaLnBrk="1" hangingPunct="1"/>
              <a:t>33</a:t>
            </a:fld>
            <a:endParaRPr lang="en-US" altLang="en-US" sz="1200" b="0">
              <a:latin typeface="Arial" panose="020B0604020202020204" pitchFamily="34"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en-US" smtClean="0"/>
          </a:p>
        </p:txBody>
      </p:sp>
    </p:spTree>
    <p:extLst>
      <p:ext uri="{BB962C8B-B14F-4D97-AF65-F5344CB8AC3E}">
        <p14:creationId xmlns:p14="http://schemas.microsoft.com/office/powerpoint/2010/main" val="2175025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057400" lvl="4" indent="-228600" algn="r" rtl="1" eaLnBrk="1" hangingPunct="1">
              <a:spcBef>
                <a:spcPct val="0"/>
              </a:spcBef>
              <a:buClr>
                <a:schemeClr val="accent1"/>
              </a:buClr>
              <a:buFont typeface="Wingdings 2" panose="05020102010507070707" pitchFamily="18" charset="2"/>
              <a:buChar char=""/>
            </a:pPr>
            <a:r>
              <a:rPr lang="fa-IR" altLang="en-US" sz="3200" smtClean="0">
                <a:latin typeface="Calibri" panose="020F0502020204030204" pitchFamily="34" charset="0"/>
                <a:cs typeface="B Nazanin" panose="00000400000000000000" pitchFamily="2" charset="-78"/>
              </a:rPr>
              <a:t>ترجمه دانش به معنای تبادل، سنتز و کاربرد یافته های تحقیق به واسطه سیستم پیچیده ای از ارتباطات بین محققین و استفاده کنندگان از دانش است.</a:t>
            </a:r>
            <a:endParaRPr lang="en-US" altLang="en-US" sz="3200" smtClean="0">
              <a:latin typeface="Calibri" panose="020F0502020204030204" pitchFamily="34" charset="0"/>
              <a:cs typeface="B Nazanin" panose="00000400000000000000" pitchFamily="2" charset="-78"/>
            </a:endParaRPr>
          </a:p>
        </p:txBody>
      </p:sp>
      <p:sp>
        <p:nvSpPr>
          <p:cNvPr id="27652" name="Header Placeholder 3"/>
          <p:cNvSpPr>
            <a:spLocks noGrp="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US" altLang="en-US" sz="1200" b="0" smtClean="0">
                <a:latin typeface="Arial" panose="020B0604020202020204" pitchFamily="34" charset="0"/>
              </a:rPr>
              <a:t>Copyright: Knowledge Utilization Research Center</a:t>
            </a:r>
          </a:p>
        </p:txBody>
      </p:sp>
      <p:sp>
        <p:nvSpPr>
          <p:cNvPr id="27653" name="Slide Number Placeholder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01797E7B-2C5E-4623-A4C5-B2651D9C0806}" type="slidenum">
              <a:rPr lang="en-US" altLang="en-US" sz="1200" b="0">
                <a:latin typeface="Arial" panose="020B0604020202020204" pitchFamily="34" charset="0"/>
              </a:rPr>
              <a:pPr eaLnBrk="1" hangingPunct="1"/>
              <a:t>11</a:t>
            </a:fld>
            <a:endParaRPr lang="en-US" altLang="en-US" sz="1200" b="0">
              <a:latin typeface="Arial" panose="020B0604020202020204" pitchFamily="34" charset="0"/>
            </a:endParaRPr>
          </a:p>
        </p:txBody>
      </p:sp>
    </p:spTree>
    <p:extLst>
      <p:ext uri="{BB962C8B-B14F-4D97-AF65-F5344CB8AC3E}">
        <p14:creationId xmlns:p14="http://schemas.microsoft.com/office/powerpoint/2010/main" val="5004636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D80C39F8-0051-4DF1-9F05-837DCA1FFE52}" type="slidenum">
              <a:rPr lang="en-US" altLang="en-US" sz="1200" b="0">
                <a:latin typeface="Arial" panose="020B0604020202020204" pitchFamily="34" charset="0"/>
              </a:rPr>
              <a:pPr eaLnBrk="1" hangingPunct="1"/>
              <a:t>12</a:t>
            </a:fld>
            <a:endParaRPr lang="en-US" altLang="en-US" sz="1200" b="0">
              <a:latin typeface="Arial" panose="020B0604020202020204" pitchFamily="34"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endParaRPr lang="fa-IR" altLang="en-US" sz="1400" smtClean="0">
              <a:latin typeface="Tahoma" panose="020B0604030504040204" pitchFamily="34" charset="0"/>
            </a:endParaRPr>
          </a:p>
        </p:txBody>
      </p:sp>
    </p:spTree>
    <p:extLst>
      <p:ext uri="{BB962C8B-B14F-4D97-AF65-F5344CB8AC3E}">
        <p14:creationId xmlns:p14="http://schemas.microsoft.com/office/powerpoint/2010/main" val="2879741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69A329B4-1324-41D5-B4BA-E0D0B7C691E0}" type="slidenum">
              <a:rPr lang="en-US" altLang="en-US" sz="1200" b="0">
                <a:latin typeface="Arial" panose="020B0604020202020204" pitchFamily="34" charset="0"/>
                <a:ea typeface="MS PGothic" panose="020B0600070205080204" pitchFamily="34" charset="-128"/>
              </a:rPr>
              <a:pPr eaLnBrk="1" hangingPunct="1"/>
              <a:t>13</a:t>
            </a:fld>
            <a:endParaRPr lang="en-US" altLang="en-US" sz="1200" b="0">
              <a:latin typeface="Arial" panose="020B0604020202020204" pitchFamily="34" charset="0"/>
              <a:ea typeface="MS PGothic" panose="020B0600070205080204" pitchFamily="34" charset="-128"/>
            </a:endParaRPr>
          </a:p>
        </p:txBody>
      </p:sp>
      <p:sp>
        <p:nvSpPr>
          <p:cNvPr id="28675" name="Rectangle 2"/>
          <p:cNvSpPr>
            <a:spLocks noGrp="1" noRot="1" noChangeAspect="1" noChangeArrowheads="1" noTextEdit="1"/>
          </p:cNvSpPr>
          <p:nvPr>
            <p:ph type="sldImg"/>
          </p:nvPr>
        </p:nvSpPr>
        <p:spPr>
          <a:xfrm>
            <a:off x="92075" y="742950"/>
            <a:ext cx="6616700" cy="3722688"/>
          </a:xfrm>
          <a:ln/>
        </p:spPr>
      </p:sp>
      <p:sp>
        <p:nvSpPr>
          <p:cNvPr id="28676" name="Rectangle 3"/>
          <p:cNvSpPr>
            <a:spLocks noGrp="1" noChangeArrowheads="1"/>
          </p:cNvSpPr>
          <p:nvPr>
            <p:ph type="body" idx="1"/>
          </p:nvPr>
        </p:nvSpPr>
        <p:spPr>
          <a:xfrm>
            <a:off x="546100" y="4716463"/>
            <a:ext cx="5705475" cy="44688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spcBef>
                <a:spcPct val="10000"/>
              </a:spcBef>
              <a:buClr>
                <a:srgbClr val="6699FF"/>
              </a:buClr>
              <a:buFont typeface="Wingdings" panose="05000000000000000000" pitchFamily="2" charset="2"/>
              <a:buNone/>
            </a:pPr>
            <a:endParaRPr lang="en-US" altLang="en-US" sz="1400" smtClean="0"/>
          </a:p>
          <a:p>
            <a:pPr>
              <a:spcBef>
                <a:spcPct val="0"/>
              </a:spcBef>
            </a:pPr>
            <a:endParaRPr lang="en-CA" altLang="en-US" smtClean="0"/>
          </a:p>
        </p:txBody>
      </p:sp>
    </p:spTree>
    <p:extLst>
      <p:ext uri="{BB962C8B-B14F-4D97-AF65-F5344CB8AC3E}">
        <p14:creationId xmlns:p14="http://schemas.microsoft.com/office/powerpoint/2010/main" val="14472725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455E9AFC-307B-412F-B022-2BCB53E25A30}" type="slidenum">
              <a:rPr lang="ar-SA" altLang="en-US">
                <a:cs typeface="Zar" pitchFamily="2" charset="0"/>
              </a:rPr>
              <a:pPr algn="r" eaLnBrk="1" hangingPunct="1">
                <a:spcBef>
                  <a:spcPct val="0"/>
                </a:spcBef>
              </a:pPr>
              <a:t>14</a:t>
            </a:fld>
            <a:endParaRPr lang="fr-CA" altLang="en-US">
              <a:cs typeface="Zar" pitchFamily="2"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0176316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ar-SA" altLang="en-US" smtClean="0">
                <a:latin typeface="Zar-s" pitchFamily="2" charset="0"/>
              </a:rPr>
              <a:t>اگر چه گفته می شود که واحد انتقال دانش می تواند يک</a:t>
            </a:r>
            <a:r>
              <a:rPr lang="fa-IR" altLang="en-US" smtClean="0">
                <a:latin typeface="Zar-s" pitchFamily="2" charset="0"/>
              </a:rPr>
              <a:t> م</a:t>
            </a:r>
            <a:r>
              <a:rPr lang="ar-SA" altLang="en-US" smtClean="0">
                <a:latin typeface="Zar-s" pitchFamily="2" charset="0"/>
              </a:rPr>
              <a:t>طالعه در نظر گرفته شود ولی اين در حالی است که گروه مخاطب ساير مخققين يا کسانی باشند که برای تخقيق تخصيص بودجه می کنند.</a:t>
            </a:r>
            <a:r>
              <a:rPr lang="fa-IR" altLang="en-US" smtClean="0">
                <a:latin typeface="Zar-s" pitchFamily="2" charset="0"/>
              </a:rPr>
              <a:t> ولی اگر بيماران، ارائه دهندگان خدمت، يا سياست گذاران گروه مخاطب باشند اين کار درست نيست.</a:t>
            </a:r>
            <a:endParaRPr lang="en-US" altLang="en-US" smtClean="0">
              <a:latin typeface="Zar-s" pitchFamily="2" charset="0"/>
            </a:endParaRPr>
          </a:p>
        </p:txBody>
      </p:sp>
    </p:spTree>
    <p:extLst>
      <p:ext uri="{BB962C8B-B14F-4D97-AF65-F5344CB8AC3E}">
        <p14:creationId xmlns:p14="http://schemas.microsoft.com/office/powerpoint/2010/main" val="29272840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fa-IR" altLang="en-US" smtClean="0">
                <a:latin typeface="Arial" panose="020B0604020202020204" pitchFamily="34" charset="0"/>
              </a:rPr>
              <a:t>اين کار باعث تاثیر بیشتر هم می شود چون روی یافته های مرور سیستماتیک تاکید بیشتری هست.</a:t>
            </a:r>
            <a:endParaRPr lang="en-US" altLang="en-US" smtClean="0">
              <a:latin typeface="Arial" panose="020B0604020202020204" pitchFamily="34" charset="0"/>
            </a:endParaRPr>
          </a:p>
        </p:txBody>
      </p:sp>
    </p:spTree>
    <p:extLst>
      <p:ext uri="{BB962C8B-B14F-4D97-AF65-F5344CB8AC3E}">
        <p14:creationId xmlns:p14="http://schemas.microsoft.com/office/powerpoint/2010/main" val="4283254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2867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638D6708-A150-41D5-86F7-FB14AD259AAB}" type="slidenum">
              <a:rPr lang="ar-SA" altLang="en-US"/>
              <a:pPr algn="r" eaLnBrk="1" hangingPunct="1">
                <a:spcBef>
                  <a:spcPct val="0"/>
                </a:spcBef>
              </a:pPr>
              <a:t>18</a:t>
            </a:fld>
            <a:endParaRPr lang="en-US" altLang="en-US"/>
          </a:p>
        </p:txBody>
      </p:sp>
    </p:spTree>
    <p:extLst>
      <p:ext uri="{BB962C8B-B14F-4D97-AF65-F5344CB8AC3E}">
        <p14:creationId xmlns:p14="http://schemas.microsoft.com/office/powerpoint/2010/main" val="2774190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898C22D-EBF8-4B63-A445-F1911BFCC0A0}" type="slidenum">
              <a:rPr lang="en-US" smtClean="0"/>
              <a:t>21</a:t>
            </a:fld>
            <a:endParaRPr lang="en-US"/>
          </a:p>
        </p:txBody>
      </p:sp>
    </p:spTree>
    <p:extLst>
      <p:ext uri="{BB962C8B-B14F-4D97-AF65-F5344CB8AC3E}">
        <p14:creationId xmlns:p14="http://schemas.microsoft.com/office/powerpoint/2010/main" val="40209726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7814"/>
            <a:ext cx="10972800" cy="11398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00201"/>
            <a:ext cx="53848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1"/>
            <a:ext cx="53848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941763"/>
            <a:ext cx="53848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7600" y="3941763"/>
            <a:ext cx="53848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t>Copyright: Knowledge Utilization Research Center</a:t>
            </a:r>
          </a:p>
        </p:txBody>
      </p:sp>
      <p:sp>
        <p:nvSpPr>
          <p:cNvPr id="8" name="Rectangle 6"/>
          <p:cNvSpPr>
            <a:spLocks noGrp="1" noChangeArrowheads="1"/>
          </p:cNvSpPr>
          <p:nvPr>
            <p:ph type="sldNum" sz="quarter" idx="11"/>
          </p:nvPr>
        </p:nvSpPr>
        <p:spPr>
          <a:ln/>
        </p:spPr>
        <p:txBody>
          <a:bodyPr/>
          <a:lstStyle>
            <a:lvl1pPr>
              <a:defRPr/>
            </a:lvl1pPr>
          </a:lstStyle>
          <a:p>
            <a:fld id="{B8E6453C-5C6F-4967-A864-E27C38C01DED}" type="slidenum">
              <a:rPr lang="en-US" altLang="en-US"/>
              <a:pPr/>
              <a:t>‹#›</a:t>
            </a:fld>
            <a:endParaRPr lang="en-US" altLang="en-US"/>
          </a:p>
        </p:txBody>
      </p:sp>
    </p:spTree>
    <p:extLst>
      <p:ext uri="{BB962C8B-B14F-4D97-AF65-F5344CB8AC3E}">
        <p14:creationId xmlns:p14="http://schemas.microsoft.com/office/powerpoint/2010/main" val="1400886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7/14/2019</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 id="2147483668"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ima.nedjat2011@gmail.com" TargetMode="External"/><Relationship Id="rId2" Type="http://schemas.openxmlformats.org/officeDocument/2006/relationships/hyperlink" Target="mailto:sima_nedjat@yahoo.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0.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7.wmf"/><Relationship Id="rId3" Type="http://schemas.openxmlformats.org/officeDocument/2006/relationships/image" Target="../media/image2.wmf"/><Relationship Id="rId7" Type="http://schemas.openxmlformats.org/officeDocument/2006/relationships/image" Target="../media/image6.wmf"/><Relationship Id="rId2" Type="http://schemas.openxmlformats.org/officeDocument/2006/relationships/image" Target="../media/image1.wmf"/><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4.wmf"/><Relationship Id="rId10" Type="http://schemas.openxmlformats.org/officeDocument/2006/relationships/image" Target="../media/image9.wmf"/><Relationship Id="rId4" Type="http://schemas.openxmlformats.org/officeDocument/2006/relationships/image" Target="../media/image3.wmf"/><Relationship Id="rId9" Type="http://schemas.openxmlformats.org/officeDocument/2006/relationships/image" Target="../media/image8.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2404534"/>
            <a:ext cx="7766936" cy="920557"/>
          </a:xfrm>
        </p:spPr>
        <p:txBody>
          <a:bodyPr/>
          <a:lstStyle/>
          <a:p>
            <a:r>
              <a:rPr lang="fa-IR" b="1" dirty="0" smtClean="0">
                <a:cs typeface="B Nazanin" panose="00000400000000000000" pitchFamily="2" charset="-78"/>
              </a:rPr>
              <a:t>پیام پژوهشی</a:t>
            </a:r>
            <a:endParaRPr lang="en-US" b="1" dirty="0">
              <a:cs typeface="B Nazanin" panose="00000400000000000000" pitchFamily="2" charset="-78"/>
            </a:endParaRPr>
          </a:p>
        </p:txBody>
      </p:sp>
      <p:sp>
        <p:nvSpPr>
          <p:cNvPr id="3" name="Subtitle 2"/>
          <p:cNvSpPr>
            <a:spLocks noGrp="1"/>
          </p:cNvSpPr>
          <p:nvPr>
            <p:ph type="subTitle" idx="1"/>
          </p:nvPr>
        </p:nvSpPr>
        <p:spPr>
          <a:xfrm>
            <a:off x="1507067" y="4599709"/>
            <a:ext cx="7766936" cy="1246909"/>
          </a:xfrm>
        </p:spPr>
        <p:txBody>
          <a:bodyPr>
            <a:normAutofit fontScale="62500" lnSpcReduction="20000"/>
          </a:bodyPr>
          <a:lstStyle/>
          <a:p>
            <a:pPr algn="ctr">
              <a:defRPr/>
            </a:pPr>
            <a:r>
              <a:rPr lang="en-US" i="1" dirty="0" err="1">
                <a:solidFill>
                  <a:schemeClr val="accent2">
                    <a:lumMod val="75000"/>
                  </a:schemeClr>
                </a:solidFill>
              </a:rPr>
              <a:t>Sima</a:t>
            </a:r>
            <a:r>
              <a:rPr lang="en-US" i="1" dirty="0">
                <a:solidFill>
                  <a:schemeClr val="accent2">
                    <a:lumMod val="75000"/>
                  </a:schemeClr>
                </a:solidFill>
              </a:rPr>
              <a:t> </a:t>
            </a:r>
            <a:r>
              <a:rPr lang="en-US" i="1" dirty="0" err="1">
                <a:solidFill>
                  <a:schemeClr val="accent2">
                    <a:lumMod val="75000"/>
                  </a:schemeClr>
                </a:solidFill>
              </a:rPr>
              <a:t>Nedjat</a:t>
            </a:r>
            <a:r>
              <a:rPr lang="en-US" i="1" dirty="0">
                <a:solidFill>
                  <a:schemeClr val="accent2">
                    <a:lumMod val="75000"/>
                  </a:schemeClr>
                </a:solidFill>
              </a:rPr>
              <a:t>,</a:t>
            </a:r>
            <a:br>
              <a:rPr lang="en-US" i="1" dirty="0">
                <a:solidFill>
                  <a:schemeClr val="accent2">
                    <a:lumMod val="75000"/>
                  </a:schemeClr>
                </a:solidFill>
              </a:rPr>
            </a:br>
            <a:r>
              <a:rPr lang="en-US" i="1" dirty="0">
                <a:solidFill>
                  <a:schemeClr val="accent2">
                    <a:lumMod val="75000"/>
                  </a:schemeClr>
                </a:solidFill>
              </a:rPr>
              <a:t>MD, MPH, PhD of Gerontology, Knowledge Utilization Research Center, Tehran University of Medical sciences.</a:t>
            </a:r>
            <a:endParaRPr lang="en-US" dirty="0">
              <a:solidFill>
                <a:schemeClr val="accent2">
                  <a:lumMod val="75000"/>
                </a:schemeClr>
              </a:solidFill>
            </a:endParaRPr>
          </a:p>
          <a:p>
            <a:pPr algn="ctr">
              <a:defRPr/>
            </a:pPr>
            <a:r>
              <a:rPr lang="en-US" i="1" dirty="0">
                <a:solidFill>
                  <a:schemeClr val="accent2">
                    <a:lumMod val="75000"/>
                  </a:schemeClr>
                </a:solidFill>
              </a:rPr>
              <a:t>Email; </a:t>
            </a:r>
          </a:p>
          <a:p>
            <a:pPr algn="ctr">
              <a:defRPr/>
            </a:pPr>
            <a:r>
              <a:rPr lang="en-US" i="1" u="sng" dirty="0">
                <a:solidFill>
                  <a:schemeClr val="accent2">
                    <a:lumMod val="75000"/>
                  </a:schemeClr>
                </a:solidFill>
                <a:hlinkClick r:id="rId2"/>
              </a:rPr>
              <a:t>sima_nedjat@yahoo.com</a:t>
            </a:r>
            <a:r>
              <a:rPr lang="en-US" i="1" u="sng" dirty="0">
                <a:solidFill>
                  <a:schemeClr val="accent2">
                    <a:lumMod val="75000"/>
                  </a:schemeClr>
                </a:solidFill>
              </a:rPr>
              <a:t> </a:t>
            </a:r>
            <a:endParaRPr lang="en-US" dirty="0">
              <a:solidFill>
                <a:schemeClr val="accent2">
                  <a:lumMod val="75000"/>
                </a:schemeClr>
              </a:solidFill>
            </a:endParaRPr>
          </a:p>
          <a:p>
            <a:pPr algn="ctr">
              <a:defRPr/>
            </a:pPr>
            <a:r>
              <a:rPr lang="en-US" i="1" u="sng" dirty="0">
                <a:solidFill>
                  <a:schemeClr val="accent2">
                    <a:lumMod val="75000"/>
                  </a:schemeClr>
                </a:solidFill>
                <a:hlinkClick r:id="rId3"/>
              </a:rPr>
              <a:t>sima.nedjat2011@gmail.com</a:t>
            </a:r>
            <a:endParaRPr lang="en-US" dirty="0">
              <a:solidFill>
                <a:schemeClr val="accent2">
                  <a:lumMod val="75000"/>
                </a:schemeClr>
              </a:solidFill>
            </a:endParaRPr>
          </a:p>
          <a:p>
            <a:pPr algn="ctr">
              <a:defRPr/>
            </a:pPr>
            <a:endParaRPr lang="en-US" i="1" u="sng" dirty="0">
              <a:solidFill>
                <a:schemeClr val="accent2">
                  <a:lumMod val="75000"/>
                </a:schemeClr>
              </a:solidFill>
            </a:endParaRPr>
          </a:p>
          <a:p>
            <a:endParaRPr lang="en-US" dirty="0">
              <a:solidFill>
                <a:schemeClr val="accent2">
                  <a:lumMod val="75000"/>
                </a:schemeClr>
              </a:solidFill>
            </a:endParaRPr>
          </a:p>
        </p:txBody>
      </p:sp>
    </p:spTree>
    <p:extLst>
      <p:ext uri="{BB962C8B-B14F-4D97-AF65-F5344CB8AC3E}">
        <p14:creationId xmlns:p14="http://schemas.microsoft.com/office/powerpoint/2010/main" val="9009972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Text Box 2"/>
          <p:cNvSpPr txBox="1">
            <a:spLocks noChangeArrowheads="1"/>
          </p:cNvSpPr>
          <p:nvPr/>
        </p:nvSpPr>
        <p:spPr bwMode="auto">
          <a:xfrm>
            <a:off x="2495551" y="2636838"/>
            <a:ext cx="7993063"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endParaRPr lang="en-CA" altLang="en-US"/>
          </a:p>
          <a:p>
            <a:pPr lvl="1" eaLnBrk="1" hangingPunct="1"/>
            <a:endParaRPr lang="en-CA" altLang="en-US"/>
          </a:p>
          <a:p>
            <a:pPr eaLnBrk="1" hangingPunct="1"/>
            <a:endParaRPr lang="fr-CA" altLang="en-US"/>
          </a:p>
        </p:txBody>
      </p:sp>
      <p:graphicFrame>
        <p:nvGraphicFramePr>
          <p:cNvPr id="1026" name="Object 2"/>
          <p:cNvGraphicFramePr>
            <a:graphicFrameLocks noChangeAspect="1"/>
          </p:cNvGraphicFramePr>
          <p:nvPr/>
        </p:nvGraphicFramePr>
        <p:xfrm>
          <a:off x="3935413" y="3357563"/>
          <a:ext cx="3429000" cy="1517650"/>
        </p:xfrm>
        <a:graphic>
          <a:graphicData uri="http://schemas.openxmlformats.org/presentationml/2006/ole">
            <mc:AlternateContent xmlns:mc="http://schemas.openxmlformats.org/markup-compatibility/2006">
              <mc:Choice xmlns:v="urn:schemas-microsoft-com:vml" Requires="v">
                <p:oleObj spid="_x0000_s6159" name="Clip" r:id="rId4" imgW="4671000" imgH="1914480" progId="">
                  <p:embed/>
                </p:oleObj>
              </mc:Choice>
              <mc:Fallback>
                <p:oleObj name="Clip" r:id="rId4" imgW="4671000" imgH="1914480" progId="">
                  <p:embed/>
                  <p:pic>
                    <p:nvPicPr>
                      <p:cNvPr id="1026"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5413" y="3357563"/>
                        <a:ext cx="3429000" cy="1517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8" name="Text Box 4"/>
          <p:cNvSpPr txBox="1">
            <a:spLocks noChangeArrowheads="1"/>
          </p:cNvSpPr>
          <p:nvPr/>
        </p:nvSpPr>
        <p:spPr bwMode="auto">
          <a:xfrm>
            <a:off x="2835276" y="3016251"/>
            <a:ext cx="1847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endParaRPr lang="fa-IR" altLang="en-US"/>
          </a:p>
        </p:txBody>
      </p:sp>
      <p:sp>
        <p:nvSpPr>
          <p:cNvPr id="1029" name="Text Box 6"/>
          <p:cNvSpPr txBox="1">
            <a:spLocks noChangeArrowheads="1"/>
          </p:cNvSpPr>
          <p:nvPr/>
        </p:nvSpPr>
        <p:spPr bwMode="auto">
          <a:xfrm>
            <a:off x="2566988" y="2636839"/>
            <a:ext cx="15969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fr-CA" altLang="en-US" sz="3200" dirty="0">
                <a:solidFill>
                  <a:srgbClr val="BC0024"/>
                </a:solidFill>
              </a:rPr>
              <a:t>Science</a:t>
            </a:r>
          </a:p>
        </p:txBody>
      </p:sp>
      <p:sp>
        <p:nvSpPr>
          <p:cNvPr id="1030" name="Text Box 7"/>
          <p:cNvSpPr txBox="1">
            <a:spLocks noChangeArrowheads="1"/>
          </p:cNvSpPr>
          <p:nvPr/>
        </p:nvSpPr>
        <p:spPr bwMode="auto">
          <a:xfrm>
            <a:off x="6810376" y="2571750"/>
            <a:ext cx="35083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CA" altLang="en-US" sz="3200">
                <a:solidFill>
                  <a:srgbClr val="BC0024"/>
                </a:solidFill>
              </a:rPr>
              <a:t>Change behavior</a:t>
            </a:r>
          </a:p>
        </p:txBody>
      </p:sp>
      <p:sp>
        <p:nvSpPr>
          <p:cNvPr id="1031" name="Text Box 8"/>
          <p:cNvSpPr txBox="1">
            <a:spLocks noChangeArrowheads="1"/>
          </p:cNvSpPr>
          <p:nvPr/>
        </p:nvSpPr>
        <p:spPr bwMode="auto">
          <a:xfrm>
            <a:off x="2339976" y="404814"/>
            <a:ext cx="426167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US" altLang="en-US" sz="3200" dirty="0">
                <a:solidFill>
                  <a:schemeClr val="accent2">
                    <a:lumMod val="60000"/>
                    <a:lumOff val="40000"/>
                  </a:schemeClr>
                </a:solidFill>
                <a:latin typeface="Times New Roman" panose="02020603050405020304" pitchFamily="18" charset="0"/>
                <a:cs typeface="Times New Roman" panose="02020603050405020304" pitchFamily="18" charset="0"/>
              </a:rPr>
              <a:t>Knowledge Translation</a:t>
            </a:r>
            <a:endParaRPr lang="fr-CA" altLang="en-US" sz="3200" dirty="0">
              <a:solidFill>
                <a:schemeClr val="accent2">
                  <a:lumMod val="60000"/>
                  <a:lumOff val="40000"/>
                </a:schemeClr>
              </a:solidFill>
              <a:latin typeface="Times New Roman" panose="02020603050405020304" pitchFamily="18" charset="0"/>
              <a:cs typeface="Times New Roman" panose="02020603050405020304" pitchFamily="18" charset="0"/>
            </a:endParaRPr>
          </a:p>
        </p:txBody>
      </p:sp>
      <p:sp>
        <p:nvSpPr>
          <p:cNvPr id="1032" name="Text Box 9"/>
          <p:cNvSpPr txBox="1">
            <a:spLocks noChangeArrowheads="1"/>
          </p:cNvSpPr>
          <p:nvPr/>
        </p:nvSpPr>
        <p:spPr bwMode="auto">
          <a:xfrm>
            <a:off x="4851401" y="2439989"/>
            <a:ext cx="18473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endParaRPr lang="fa-IR" altLang="en-US"/>
          </a:p>
        </p:txBody>
      </p:sp>
      <p:sp>
        <p:nvSpPr>
          <p:cNvPr id="1033" name="Date Placeholder 1"/>
          <p:cNvSpPr txBox="1">
            <a:spLocks/>
          </p:cNvSpPr>
          <p:nvPr/>
        </p:nvSpPr>
        <p:spPr bwMode="auto">
          <a:xfrm>
            <a:off x="9628188" y="6143625"/>
            <a:ext cx="103981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1A4EF3BE-3C02-453A-ABDF-60E7AD2076BA}" type="slidenum">
              <a:rPr lang="ar-SA" altLang="en-US" sz="2400">
                <a:solidFill>
                  <a:srgbClr val="002060"/>
                </a:solidFill>
              </a:rPr>
              <a:pPr eaLnBrk="1" hangingPunct="1"/>
              <a:t>10</a:t>
            </a:fld>
            <a:endParaRPr lang="en-US" altLang="en-US">
              <a:solidFill>
                <a:srgbClr val="002060"/>
              </a:solidFill>
            </a:endParaRPr>
          </a:p>
        </p:txBody>
      </p:sp>
      <p:sp>
        <p:nvSpPr>
          <p:cNvPr id="1034" name="Footer Placeholder 9"/>
          <p:cNvSpPr txBox="1">
            <a:spLocks noGrp="1"/>
          </p:cNvSpPr>
          <p:nvPr/>
        </p:nvSpPr>
        <p:spPr bwMode="auto">
          <a:xfrm>
            <a:off x="5822951" y="6381750"/>
            <a:ext cx="3719513"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US" altLang="en-US" sz="1600">
                <a:solidFill>
                  <a:schemeClr val="bg1"/>
                </a:solidFill>
              </a:rPr>
              <a:t>TUMS-KTE group</a:t>
            </a:r>
          </a:p>
        </p:txBody>
      </p:sp>
      <p:sp>
        <p:nvSpPr>
          <p:cNvPr id="1035" name="Slide Number Placeholder 10"/>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C907D20A-429D-4747-B23F-F3F6FEBFE98D}" type="slidenum">
              <a:rPr lang="ar-SA" altLang="en-US">
                <a:latin typeface="Arial" panose="020B0604020202020204" pitchFamily="34" charset="0"/>
              </a:rPr>
              <a:pPr eaLnBrk="1" hangingPunct="1"/>
              <a:t>10</a:t>
            </a:fld>
            <a:endParaRPr lang="en-US" altLang="en-US">
              <a:latin typeface="Arial" panose="020B0604020202020204" pitchFamily="34" charset="0"/>
            </a:endParaRPr>
          </a:p>
        </p:txBody>
      </p:sp>
    </p:spTree>
    <p:extLst>
      <p:ext uri="{BB962C8B-B14F-4D97-AF65-F5344CB8AC3E}">
        <p14:creationId xmlns:p14="http://schemas.microsoft.com/office/powerpoint/2010/main" val="26067426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ctr"/>
            <a:r>
              <a:rPr lang="en-US" altLang="en-US" dirty="0">
                <a:latin typeface="Times New Roman" panose="02020603050405020304" pitchFamily="18" charset="0"/>
                <a:cs typeface="Times New Roman" panose="02020603050405020304" pitchFamily="18" charset="0"/>
              </a:rPr>
              <a:t>Knowledge Translation</a:t>
            </a:r>
            <a:r>
              <a:rPr lang="en-US" altLang="en-US" dirty="0" smtClean="0">
                <a:latin typeface="Times New Roman" panose="02020603050405020304" pitchFamily="18" charset="0"/>
                <a:cs typeface="Times New Roman" panose="02020603050405020304" pitchFamily="18" charset="0"/>
              </a:rPr>
              <a:t> definition</a:t>
            </a:r>
          </a:p>
        </p:txBody>
      </p:sp>
      <p:sp>
        <p:nvSpPr>
          <p:cNvPr id="10243" name="Content Placeholder 2"/>
          <p:cNvSpPr>
            <a:spLocks noGrp="1"/>
          </p:cNvSpPr>
          <p:nvPr>
            <p:ph idx="1"/>
          </p:nvPr>
        </p:nvSpPr>
        <p:spPr/>
        <p:txBody>
          <a:bodyPr>
            <a:normAutofit/>
          </a:bodyPr>
          <a:lstStyle/>
          <a:p>
            <a:r>
              <a:rPr lang="en-US" altLang="en-US" sz="2400" dirty="0">
                <a:latin typeface="Times New Roman" panose="02020603050405020304" pitchFamily="18" charset="0"/>
                <a:cs typeface="Times New Roman" panose="02020603050405020304" pitchFamily="18" charset="0"/>
              </a:rPr>
              <a:t>The </a:t>
            </a:r>
            <a:r>
              <a:rPr lang="en-US" altLang="en-US" sz="2400" u="sng" dirty="0">
                <a:latin typeface="Times New Roman" panose="02020603050405020304" pitchFamily="18" charset="0"/>
                <a:cs typeface="Times New Roman" panose="02020603050405020304" pitchFamily="18" charset="0"/>
              </a:rPr>
              <a:t>exchange</a:t>
            </a:r>
            <a:r>
              <a:rPr lang="en-US" altLang="en-US" sz="2400" dirty="0">
                <a:latin typeface="Times New Roman" panose="02020603050405020304" pitchFamily="18" charset="0"/>
                <a:cs typeface="Times New Roman" panose="02020603050405020304" pitchFamily="18" charset="0"/>
              </a:rPr>
              <a:t>, </a:t>
            </a:r>
            <a:r>
              <a:rPr lang="en-US" altLang="en-US" sz="2400" u="sng" dirty="0">
                <a:latin typeface="Times New Roman" panose="02020603050405020304" pitchFamily="18" charset="0"/>
                <a:cs typeface="Times New Roman" panose="02020603050405020304" pitchFamily="18" charset="0"/>
              </a:rPr>
              <a:t>synthesis</a:t>
            </a:r>
            <a:r>
              <a:rPr lang="en-US" altLang="en-US" sz="2400" dirty="0">
                <a:latin typeface="Times New Roman" panose="02020603050405020304" pitchFamily="18" charset="0"/>
                <a:cs typeface="Times New Roman" panose="02020603050405020304" pitchFamily="18" charset="0"/>
              </a:rPr>
              <a:t> and </a:t>
            </a:r>
            <a:r>
              <a:rPr lang="en-US" altLang="en-US" sz="2400" u="sng" dirty="0">
                <a:latin typeface="Times New Roman" panose="02020603050405020304" pitchFamily="18" charset="0"/>
                <a:cs typeface="Times New Roman" panose="02020603050405020304" pitchFamily="18" charset="0"/>
              </a:rPr>
              <a:t>ethically-sound</a:t>
            </a:r>
            <a:r>
              <a:rPr lang="en-US" altLang="en-US" sz="2400" dirty="0">
                <a:latin typeface="Times New Roman" panose="02020603050405020304" pitchFamily="18" charset="0"/>
                <a:cs typeface="Times New Roman" panose="02020603050405020304" pitchFamily="18" charset="0"/>
              </a:rPr>
              <a:t> application of knowledge—within a complex system of interactions among researchers and users—to accelerate the capture of the benefits of research for Canadians through improved health, more effective services and products, and a strengthened health care system</a:t>
            </a:r>
            <a:r>
              <a:rPr lang="en-US" altLang="en-US" sz="2400" dirty="0">
                <a:solidFill>
                  <a:srgbClr val="C00000"/>
                </a:solidFill>
                <a:latin typeface="Times New Roman" panose="02020603050405020304" pitchFamily="18" charset="0"/>
                <a:cs typeface="Times New Roman" panose="02020603050405020304" pitchFamily="18" charset="0"/>
              </a:rPr>
              <a:t>(Canadian Institute of Health Research,2004)</a:t>
            </a:r>
            <a:r>
              <a:rPr lang="fa-IR" altLang="en-US" sz="2400" dirty="0">
                <a:solidFill>
                  <a:srgbClr val="C00000"/>
                </a:solidFill>
                <a:latin typeface="Times New Roman" panose="02020603050405020304" pitchFamily="18" charset="0"/>
                <a:cs typeface="Times New Roman" panose="02020603050405020304" pitchFamily="18" charset="0"/>
              </a:rPr>
              <a:t>.</a:t>
            </a:r>
            <a:endParaRPr lang="en-US" altLang="en-US" sz="2400" dirty="0">
              <a:solidFill>
                <a:srgbClr val="C00000"/>
              </a:solidFill>
              <a:latin typeface="Times New Roman" panose="02020603050405020304" pitchFamily="18" charset="0"/>
              <a:cs typeface="Times New Roman" panose="02020603050405020304" pitchFamily="18" charset="0"/>
            </a:endParaRPr>
          </a:p>
          <a:p>
            <a:r>
              <a:rPr lang="en-US" altLang="en-US" sz="2400" dirty="0">
                <a:latin typeface="Times New Roman" panose="02020603050405020304" pitchFamily="18" charset="0"/>
                <a:cs typeface="Times New Roman" panose="02020603050405020304" pitchFamily="18" charset="0"/>
              </a:rPr>
              <a:t>The synthesis, exchange, and application of knowledge by relevant stakeholders to accelerate the benefits of global and local innovation in strengthening health systems and improving people’s health </a:t>
            </a:r>
            <a:r>
              <a:rPr lang="en-US" altLang="en-US" sz="2400" dirty="0">
                <a:solidFill>
                  <a:srgbClr val="C00000"/>
                </a:solidFill>
                <a:latin typeface="Times New Roman" panose="02020603050405020304" pitchFamily="18" charset="0"/>
                <a:cs typeface="Times New Roman" panose="02020603050405020304" pitchFamily="18" charset="0"/>
              </a:rPr>
              <a:t>( WHO,2005)</a:t>
            </a:r>
            <a:r>
              <a:rPr lang="fa-IR" altLang="en-US" sz="2400" dirty="0">
                <a:solidFill>
                  <a:srgbClr val="C00000"/>
                </a:solidFill>
                <a:latin typeface="Times New Roman" panose="02020603050405020304" pitchFamily="18" charset="0"/>
                <a:cs typeface="Times New Roman" panose="02020603050405020304" pitchFamily="18" charset="0"/>
              </a:rPr>
              <a:t>.</a:t>
            </a:r>
            <a:endParaRPr lang="en-US" altLang="en-US" sz="24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912861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5"/>
          <p:cNvSpPr>
            <a:spLocks noGrp="1"/>
          </p:cNvSpPr>
          <p:nvPr>
            <p:ph type="sldNum" sz="quarter" idx="11"/>
          </p:nvPr>
        </p:nvSpPr>
        <p:spPr>
          <a:xfrm>
            <a:off x="8077200" y="6356351"/>
            <a:ext cx="21336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EF67C831-08A7-43B5-80E2-BE424FCB02CD}" type="slidenum">
              <a:rPr lang="en-US" altLang="en-US"/>
              <a:pPr eaLnBrk="1" hangingPunct="1"/>
              <a:t>12</a:t>
            </a:fld>
            <a:endParaRPr lang="en-US" altLang="en-US"/>
          </a:p>
        </p:txBody>
      </p:sp>
      <p:sp>
        <p:nvSpPr>
          <p:cNvPr id="23555" name="Rectangle 1026"/>
          <p:cNvSpPr>
            <a:spLocks noGrp="1" noChangeArrowheads="1"/>
          </p:cNvSpPr>
          <p:nvPr>
            <p:ph type="title"/>
          </p:nvPr>
        </p:nvSpPr>
        <p:spPr>
          <a:xfrm>
            <a:off x="1094509" y="685800"/>
            <a:ext cx="8811491" cy="4419600"/>
          </a:xfrm>
        </p:spPr>
        <p:txBody>
          <a:bodyPr/>
          <a:lstStyle/>
          <a:p>
            <a:pPr algn="l"/>
            <a:r>
              <a:rPr lang="en-US" altLang="en-US" sz="4000" dirty="0">
                <a:latin typeface="Times New Roman" panose="02020603050405020304" pitchFamily="18" charset="0"/>
                <a:cs typeface="Times New Roman" panose="02020603050405020304" pitchFamily="18" charset="0"/>
              </a:rPr>
              <a:t>“Knowledge is the most important raw material of government; working with knowledge is its most important process; and knowledge is what citizens expect government to provide.”</a:t>
            </a:r>
          </a:p>
        </p:txBody>
      </p:sp>
      <p:sp>
        <p:nvSpPr>
          <p:cNvPr id="23556" name="Rectangle 1027"/>
          <p:cNvSpPr>
            <a:spLocks noGrp="1" noChangeArrowheads="1"/>
          </p:cNvSpPr>
          <p:nvPr>
            <p:ph type="body" idx="1"/>
          </p:nvPr>
        </p:nvSpPr>
        <p:spPr>
          <a:xfrm>
            <a:off x="3505200" y="5361708"/>
            <a:ext cx="4191000" cy="1267691"/>
          </a:xfrm>
        </p:spPr>
        <p:txBody>
          <a:bodyPr>
            <a:normAutofit/>
          </a:bodyPr>
          <a:lstStyle/>
          <a:p>
            <a:pPr>
              <a:buFontTx/>
              <a:buNone/>
            </a:pPr>
            <a:r>
              <a:rPr lang="en-US" altLang="en-US" sz="1200" dirty="0"/>
              <a:t>Thomas A. Stewart</a:t>
            </a:r>
          </a:p>
          <a:p>
            <a:pPr>
              <a:buFontTx/>
              <a:buNone/>
            </a:pPr>
            <a:r>
              <a:rPr lang="en-US" altLang="en-US" sz="1200" dirty="0"/>
              <a:t>Editorial Director</a:t>
            </a:r>
          </a:p>
          <a:p>
            <a:pPr>
              <a:buFontTx/>
              <a:buNone/>
            </a:pPr>
            <a:r>
              <a:rPr lang="en-US" altLang="en-US" sz="1200" dirty="0"/>
              <a:t>Business 2.0 Magazine</a:t>
            </a:r>
          </a:p>
        </p:txBody>
      </p:sp>
    </p:spTree>
    <p:extLst>
      <p:ext uri="{BB962C8B-B14F-4D97-AF65-F5344CB8AC3E}">
        <p14:creationId xmlns:p14="http://schemas.microsoft.com/office/powerpoint/2010/main" val="3209179939"/>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ChangeArrowheads="1"/>
          </p:cNvSpPr>
          <p:nvPr/>
        </p:nvSpPr>
        <p:spPr bwMode="auto">
          <a:xfrm>
            <a:off x="1676400" y="3800475"/>
            <a:ext cx="3314700" cy="522288"/>
          </a:xfrm>
          <a:prstGeom prst="homePlate">
            <a:avLst>
              <a:gd name="adj" fmla="val 65345"/>
            </a:avLst>
          </a:prstGeom>
          <a:solidFill>
            <a:srgbClr val="6699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endParaRPr lang="fa-IR" altLang="en-US">
              <a:latin typeface="Calibri" panose="020F0502020204030204" pitchFamily="34" charset="0"/>
            </a:endParaRPr>
          </a:p>
        </p:txBody>
      </p:sp>
      <p:sp>
        <p:nvSpPr>
          <p:cNvPr id="11267" name="AutoShape 3"/>
          <p:cNvSpPr>
            <a:spLocks noChangeArrowheads="1"/>
          </p:cNvSpPr>
          <p:nvPr/>
        </p:nvSpPr>
        <p:spPr bwMode="auto">
          <a:xfrm>
            <a:off x="1676401" y="2466975"/>
            <a:ext cx="3230563" cy="522288"/>
          </a:xfrm>
          <a:prstGeom prst="homePlate">
            <a:avLst>
              <a:gd name="adj" fmla="val 63687"/>
            </a:avLst>
          </a:prstGeom>
          <a:solidFill>
            <a:srgbClr val="6699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endParaRPr lang="fa-IR" altLang="en-US">
              <a:latin typeface="Calibri" panose="020F0502020204030204" pitchFamily="34" charset="0"/>
            </a:endParaRPr>
          </a:p>
        </p:txBody>
      </p:sp>
      <p:sp>
        <p:nvSpPr>
          <p:cNvPr id="11268" name="AutoShape 4"/>
          <p:cNvSpPr>
            <a:spLocks noChangeArrowheads="1"/>
          </p:cNvSpPr>
          <p:nvPr/>
        </p:nvSpPr>
        <p:spPr bwMode="auto">
          <a:xfrm>
            <a:off x="1703388" y="1484314"/>
            <a:ext cx="3314700" cy="522287"/>
          </a:xfrm>
          <a:prstGeom prst="homePlate">
            <a:avLst>
              <a:gd name="adj" fmla="val 65346"/>
            </a:avLst>
          </a:prstGeom>
          <a:solidFill>
            <a:srgbClr val="6699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endParaRPr lang="fa-IR" altLang="en-US">
              <a:latin typeface="Calibri" panose="020F0502020204030204" pitchFamily="34" charset="0"/>
            </a:endParaRPr>
          </a:p>
        </p:txBody>
      </p:sp>
      <p:sp>
        <p:nvSpPr>
          <p:cNvPr id="11269" name="Text Box 5"/>
          <p:cNvSpPr txBox="1">
            <a:spLocks noChangeArrowheads="1"/>
          </p:cNvSpPr>
          <p:nvPr/>
        </p:nvSpPr>
        <p:spPr bwMode="auto">
          <a:xfrm>
            <a:off x="5378450" y="1908175"/>
            <a:ext cx="52895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lIns="45720" rIns="45720">
            <a:spAutoFit/>
          </a:bodyPr>
          <a:lstStyle>
            <a:lvl1pPr marL="236538" indent="-185738"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spcBef>
                <a:spcPct val="10000"/>
              </a:spcBef>
              <a:buClr>
                <a:srgbClr val="6699FF"/>
              </a:buClr>
              <a:buFont typeface="Wingdings" panose="05000000000000000000" pitchFamily="2" charset="2"/>
              <a:buChar char="§"/>
            </a:pPr>
            <a:endParaRPr lang="en-CA" altLang="en-US" sz="1600">
              <a:latin typeface="Calibri" panose="020F0502020204030204" pitchFamily="34" charset="0"/>
            </a:endParaRPr>
          </a:p>
        </p:txBody>
      </p:sp>
      <p:sp>
        <p:nvSpPr>
          <p:cNvPr id="11270" name="Text Box 6"/>
          <p:cNvSpPr txBox="1">
            <a:spLocks noChangeArrowheads="1"/>
          </p:cNvSpPr>
          <p:nvPr/>
        </p:nvSpPr>
        <p:spPr bwMode="auto">
          <a:xfrm>
            <a:off x="1847851" y="1557339"/>
            <a:ext cx="30448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ctr" eaLnBrk="1" hangingPunct="1"/>
            <a:r>
              <a:rPr lang="en-US" altLang="en-US">
                <a:latin typeface="Calibri" panose="020F0502020204030204" pitchFamily="34" charset="0"/>
              </a:rPr>
              <a:t>Knowledge synthesis</a:t>
            </a:r>
          </a:p>
        </p:txBody>
      </p:sp>
      <p:grpSp>
        <p:nvGrpSpPr>
          <p:cNvPr id="11271" name="Group 7"/>
          <p:cNvGrpSpPr>
            <a:grpSpLocks/>
          </p:cNvGrpSpPr>
          <p:nvPr/>
        </p:nvGrpSpPr>
        <p:grpSpPr bwMode="auto">
          <a:xfrm>
            <a:off x="1600201" y="5235575"/>
            <a:ext cx="3394075" cy="641350"/>
            <a:chOff x="48" y="3167"/>
            <a:chExt cx="2138" cy="404"/>
          </a:xfrm>
        </p:grpSpPr>
        <p:sp>
          <p:nvSpPr>
            <p:cNvPr id="11279" name="AutoShape 8"/>
            <p:cNvSpPr>
              <a:spLocks noChangeArrowheads="1"/>
            </p:cNvSpPr>
            <p:nvPr/>
          </p:nvSpPr>
          <p:spPr bwMode="auto">
            <a:xfrm>
              <a:off x="96" y="3167"/>
              <a:ext cx="2090" cy="404"/>
            </a:xfrm>
            <a:prstGeom prst="homePlate">
              <a:avLst>
                <a:gd name="adj" fmla="val 53265"/>
              </a:avLst>
            </a:prstGeom>
            <a:solidFill>
              <a:srgbClr val="6699FF">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endParaRPr lang="fa-IR" altLang="en-US">
                <a:latin typeface="Calibri" panose="020F0502020204030204" pitchFamily="34" charset="0"/>
              </a:endParaRPr>
            </a:p>
          </p:txBody>
        </p:sp>
        <p:sp>
          <p:nvSpPr>
            <p:cNvPr id="11280" name="Text Box 9"/>
            <p:cNvSpPr txBox="1">
              <a:spLocks noChangeArrowheads="1"/>
            </p:cNvSpPr>
            <p:nvPr/>
          </p:nvSpPr>
          <p:spPr bwMode="auto">
            <a:xfrm>
              <a:off x="48" y="3209"/>
              <a:ext cx="204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ctr" eaLnBrk="1" hangingPunct="1"/>
              <a:r>
                <a:rPr lang="en-US" altLang="en-US">
                  <a:latin typeface="Calibri" panose="020F0502020204030204" pitchFamily="34" charset="0"/>
                </a:rPr>
                <a:t>Ethically sound application of knowledge</a:t>
              </a:r>
            </a:p>
          </p:txBody>
        </p:sp>
      </p:grpSp>
      <p:sp>
        <p:nvSpPr>
          <p:cNvPr id="11272" name="Text Box 10"/>
          <p:cNvSpPr txBox="1">
            <a:spLocks noChangeArrowheads="1"/>
          </p:cNvSpPr>
          <p:nvPr/>
        </p:nvSpPr>
        <p:spPr bwMode="auto">
          <a:xfrm>
            <a:off x="1752601" y="2590801"/>
            <a:ext cx="31210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ctr" eaLnBrk="1" hangingPunct="1"/>
            <a:r>
              <a:rPr lang="en-US" altLang="en-US">
                <a:latin typeface="Calibri" panose="020F0502020204030204" pitchFamily="34" charset="0"/>
              </a:rPr>
              <a:t>Dissemination</a:t>
            </a:r>
          </a:p>
        </p:txBody>
      </p:sp>
      <p:sp>
        <p:nvSpPr>
          <p:cNvPr id="11273" name="Text Box 11"/>
          <p:cNvSpPr txBox="1">
            <a:spLocks noChangeArrowheads="1"/>
          </p:cNvSpPr>
          <p:nvPr/>
        </p:nvSpPr>
        <p:spPr bwMode="auto">
          <a:xfrm>
            <a:off x="1752601" y="3900489"/>
            <a:ext cx="30448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ctr" eaLnBrk="1" hangingPunct="1"/>
            <a:r>
              <a:rPr lang="en-US" altLang="en-US">
                <a:latin typeface="Calibri" panose="020F0502020204030204" pitchFamily="34" charset="0"/>
              </a:rPr>
              <a:t>Knowledge exchange</a:t>
            </a:r>
          </a:p>
        </p:txBody>
      </p:sp>
      <p:sp>
        <p:nvSpPr>
          <p:cNvPr id="11274" name="Rectangle 12"/>
          <p:cNvSpPr>
            <a:spLocks noChangeArrowheads="1"/>
          </p:cNvSpPr>
          <p:nvPr/>
        </p:nvSpPr>
        <p:spPr bwMode="auto">
          <a:xfrm>
            <a:off x="1149927" y="0"/>
            <a:ext cx="83404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ctr" eaLnBrk="1" hangingPunct="1">
              <a:spcBef>
                <a:spcPct val="35000"/>
              </a:spcBef>
              <a:spcAft>
                <a:spcPct val="15000"/>
              </a:spcAft>
              <a:buClr>
                <a:schemeClr val="hlink"/>
              </a:buClr>
            </a:pPr>
            <a:r>
              <a:rPr lang="en-US" altLang="en-US" sz="3600" dirty="0">
                <a:solidFill>
                  <a:schemeClr val="accent2">
                    <a:lumMod val="60000"/>
                    <a:lumOff val="40000"/>
                  </a:schemeClr>
                </a:solidFill>
                <a:latin typeface="Times New Roman" panose="02020603050405020304" pitchFamily="18" charset="0"/>
                <a:cs typeface="Times New Roman" panose="02020603050405020304" pitchFamily="18" charset="0"/>
              </a:rPr>
              <a:t>What is Knowledge Translation?</a:t>
            </a:r>
          </a:p>
        </p:txBody>
      </p:sp>
      <p:sp>
        <p:nvSpPr>
          <p:cNvPr id="11275" name="Text Box 13"/>
          <p:cNvSpPr txBox="1">
            <a:spLocks noChangeArrowheads="1"/>
          </p:cNvSpPr>
          <p:nvPr/>
        </p:nvSpPr>
        <p:spPr bwMode="auto">
          <a:xfrm>
            <a:off x="5105400" y="762000"/>
            <a:ext cx="5334000" cy="1500411"/>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l">
              <a:spcBef>
                <a:spcPct val="10000"/>
              </a:spcBef>
              <a:buClr>
                <a:srgbClr val="6699FF"/>
              </a:buClr>
              <a:buFont typeface="Wingdings" panose="05000000000000000000" pitchFamily="2" charset="2"/>
              <a:buChar char="§"/>
            </a:pPr>
            <a:r>
              <a:rPr lang="en-US" altLang="zh-CN" sz="1500" dirty="0">
                <a:latin typeface="Times New Roman" panose="02020603050405020304" pitchFamily="18" charset="0"/>
                <a:ea typeface="SimSun" panose="02010600030101010101" pitchFamily="2" charset="-122"/>
                <a:cs typeface="Times New Roman" panose="02020603050405020304" pitchFamily="18" charset="0"/>
              </a:rPr>
              <a:t> T</a:t>
            </a:r>
            <a:r>
              <a:rPr lang="en-CA" altLang="zh-CN" sz="1500" dirty="0">
                <a:latin typeface="Times New Roman" panose="02020603050405020304" pitchFamily="18" charset="0"/>
                <a:ea typeface="SimSun" panose="02010600030101010101" pitchFamily="2" charset="-122"/>
                <a:cs typeface="Times New Roman" panose="02020603050405020304" pitchFamily="18" charset="0"/>
              </a:rPr>
              <a:t>he contextualization and integration of research findings of individual research studies within the larger body of knowledge on the topic. </a:t>
            </a:r>
          </a:p>
          <a:p>
            <a:pPr algn="l">
              <a:spcBef>
                <a:spcPct val="10000"/>
              </a:spcBef>
              <a:buClr>
                <a:srgbClr val="6699FF"/>
              </a:buClr>
              <a:buFont typeface="Wingdings" panose="05000000000000000000" pitchFamily="2" charset="2"/>
              <a:buChar char="§"/>
            </a:pPr>
            <a:r>
              <a:rPr lang="en-CA" altLang="zh-CN" sz="1500" dirty="0">
                <a:latin typeface="Times New Roman" panose="02020603050405020304" pitchFamily="18" charset="0"/>
                <a:ea typeface="SimSun" panose="02010600030101010101" pitchFamily="2" charset="-122"/>
                <a:cs typeface="Times New Roman" panose="02020603050405020304" pitchFamily="18" charset="0"/>
              </a:rPr>
              <a:t> Synthesis is a family of methodologies for determining what is known in a given area or field and what the knowledge gaps are. </a:t>
            </a:r>
            <a:endParaRPr lang="en-CA" altLang="en-US" sz="1500" dirty="0">
              <a:latin typeface="Times New Roman" panose="02020603050405020304" pitchFamily="18" charset="0"/>
              <a:cs typeface="Times New Roman" panose="02020603050405020304" pitchFamily="18" charset="0"/>
            </a:endParaRPr>
          </a:p>
        </p:txBody>
      </p:sp>
      <p:sp>
        <p:nvSpPr>
          <p:cNvPr id="11276" name="Text Box 14"/>
          <p:cNvSpPr txBox="1">
            <a:spLocks noChangeArrowheads="1"/>
          </p:cNvSpPr>
          <p:nvPr/>
        </p:nvSpPr>
        <p:spPr bwMode="auto">
          <a:xfrm>
            <a:off x="5105400" y="4876801"/>
            <a:ext cx="5334000" cy="14954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indent="-285750">
              <a:spcBef>
                <a:spcPct val="10000"/>
              </a:spcBef>
              <a:buClr>
                <a:srgbClr val="6699FF"/>
              </a:buClr>
              <a:buFont typeface="Wingdings" panose="05000000000000000000" pitchFamily="2" charset="2"/>
              <a:buChar char="§"/>
              <a:defRPr/>
            </a:pPr>
            <a:r>
              <a:rPr lang="en-US" altLang="zh-CN" sz="1500" dirty="0">
                <a:latin typeface="Calibri" panose="020F0502020204030204" pitchFamily="34" charset="0"/>
                <a:ea typeface="SimSun" panose="02010600030101010101" pitchFamily="2" charset="-122"/>
              </a:rPr>
              <a:t> </a:t>
            </a:r>
            <a:r>
              <a:rPr lang="en-US" altLang="zh-CN" sz="1500" dirty="0">
                <a:latin typeface="Times New Roman" panose="02020603050405020304" pitchFamily="18" charset="0"/>
                <a:ea typeface="SimSun" panose="02010600030101010101" pitchFamily="2" charset="-122"/>
                <a:cs typeface="Times New Roman" panose="02020603050405020304" pitchFamily="18" charset="0"/>
              </a:rPr>
              <a:t>T</a:t>
            </a:r>
            <a:r>
              <a:rPr lang="en-CA" altLang="zh-CN" sz="1500" dirty="0">
                <a:latin typeface="Times New Roman" panose="02020603050405020304" pitchFamily="18" charset="0"/>
                <a:ea typeface="SimSun" panose="02010600030101010101" pitchFamily="2" charset="-122"/>
                <a:cs typeface="Times New Roman" panose="02020603050405020304" pitchFamily="18" charset="0"/>
              </a:rPr>
              <a:t>he </a:t>
            </a:r>
            <a:r>
              <a:rPr lang="en-CA" altLang="en-US" sz="1500" dirty="0">
                <a:latin typeface="Times New Roman" panose="02020603050405020304" pitchFamily="18" charset="0"/>
                <a:ea typeface="SimSun" panose="02010600030101010101" pitchFamily="2" charset="-122"/>
                <a:cs typeface="Times New Roman" panose="02020603050405020304" pitchFamily="18" charset="0"/>
              </a:rPr>
              <a:t>iterative process by which knowledge is actually considered, put into practice or used to improve health and the health system. </a:t>
            </a:r>
          </a:p>
          <a:p>
            <a:pPr indent="-285750">
              <a:spcBef>
                <a:spcPct val="10000"/>
              </a:spcBef>
              <a:buClr>
                <a:srgbClr val="6699FF"/>
              </a:buClr>
              <a:buFont typeface="Wingdings" panose="05000000000000000000" pitchFamily="2" charset="2"/>
              <a:buChar char="§"/>
              <a:defRPr/>
            </a:pPr>
            <a:r>
              <a:rPr lang="en-CA" altLang="en-US" sz="1500" dirty="0">
                <a:latin typeface="Times New Roman" panose="02020603050405020304" pitchFamily="18" charset="0"/>
                <a:ea typeface="SimSun" panose="02010600030101010101" pitchFamily="2" charset="-122"/>
                <a:cs typeface="Times New Roman" panose="02020603050405020304" pitchFamily="18" charset="0"/>
              </a:rPr>
              <a:t>  </a:t>
            </a:r>
            <a:r>
              <a:rPr lang="en-US" altLang="en-US" sz="1500" dirty="0">
                <a:latin typeface="Times New Roman" panose="02020603050405020304" pitchFamily="18" charset="0"/>
                <a:ea typeface="SimSun" panose="02010600030101010101" pitchFamily="2" charset="-122"/>
                <a:cs typeface="Times New Roman" panose="02020603050405020304" pitchFamily="18" charset="0"/>
              </a:rPr>
              <a:t>KT activities must be </a:t>
            </a:r>
            <a:r>
              <a:rPr lang="en-CA" altLang="zh-CN" sz="1500" dirty="0">
                <a:latin typeface="Times New Roman" panose="02020603050405020304" pitchFamily="18" charset="0"/>
                <a:ea typeface="SimSun" panose="02010600030101010101" pitchFamily="2" charset="-122"/>
                <a:cs typeface="Times New Roman" panose="02020603050405020304" pitchFamily="18" charset="0"/>
              </a:rPr>
              <a:t>consistent with ethical principles and norms, social values as well as legal and other regulatory frameworks</a:t>
            </a:r>
            <a:r>
              <a:rPr lang="en-US" altLang="zh-CN" sz="1500" dirty="0">
                <a:latin typeface="Times New Roman" panose="02020603050405020304" pitchFamily="18" charset="0"/>
                <a:ea typeface="SimSun" panose="02010600030101010101" pitchFamily="2" charset="-122"/>
                <a:cs typeface="Times New Roman" panose="02020603050405020304" pitchFamily="18" charset="0"/>
              </a:rPr>
              <a:t> </a:t>
            </a:r>
            <a:r>
              <a:rPr lang="fa-IR" altLang="zh-CN" sz="1500" dirty="0">
                <a:latin typeface="Times New Roman" panose="02020603050405020304" pitchFamily="18" charset="0"/>
                <a:ea typeface="SimSun" panose="02010600030101010101" pitchFamily="2" charset="-122"/>
                <a:cs typeface="Times New Roman" panose="02020603050405020304" pitchFamily="18" charset="0"/>
              </a:rPr>
              <a:t>.</a:t>
            </a:r>
            <a:endParaRPr lang="en-CA" altLang="en-US" sz="1500" dirty="0">
              <a:latin typeface="Times New Roman" panose="02020603050405020304" pitchFamily="18" charset="0"/>
              <a:ea typeface="SimSun" panose="02010600030101010101" pitchFamily="2" charset="-122"/>
              <a:cs typeface="Times New Roman" panose="02020603050405020304" pitchFamily="18" charset="0"/>
            </a:endParaRPr>
          </a:p>
        </p:txBody>
      </p:sp>
      <p:sp>
        <p:nvSpPr>
          <p:cNvPr id="11277" name="Text Box 15"/>
          <p:cNvSpPr txBox="1">
            <a:spLocks noChangeArrowheads="1"/>
          </p:cNvSpPr>
          <p:nvPr/>
        </p:nvSpPr>
        <p:spPr bwMode="auto">
          <a:xfrm>
            <a:off x="5105400" y="3276600"/>
            <a:ext cx="5334000" cy="1473200"/>
          </a:xfrm>
          <a:prstGeom prst="rect">
            <a:avLst/>
          </a:prstGeom>
          <a:noFill/>
          <a:ln w="9525" algn="ctr">
            <a:solidFill>
              <a:schemeClr val="tx1"/>
            </a:solidFill>
            <a:miter lim="800000"/>
            <a:headEnd/>
            <a:tailEnd/>
          </a:ln>
        </p:spPr>
        <p:txBody>
          <a:bodyPr>
            <a:spAutoFit/>
          </a:bodyPr>
          <a:lstStyle/>
          <a:p>
            <a:pPr indent="-285750" eaLnBrk="0" hangingPunct="0">
              <a:spcBef>
                <a:spcPct val="10000"/>
              </a:spcBef>
              <a:buClr>
                <a:srgbClr val="6699FF"/>
              </a:buClr>
              <a:buFont typeface="Wingdings" panose="05000000000000000000" pitchFamily="2" charset="2"/>
              <a:buChar char="§"/>
              <a:defRPr/>
            </a:pPr>
            <a:r>
              <a:rPr lang="en-CA" altLang="zh-CN" sz="1500" dirty="0">
                <a:latin typeface="Calibri" pitchFamily="34" charset="0"/>
                <a:ea typeface="宋体" charset="-122"/>
              </a:rPr>
              <a:t> </a:t>
            </a:r>
            <a:r>
              <a:rPr lang="en-CA" altLang="zh-CN" sz="1500" b="1" dirty="0">
                <a:latin typeface="Times New Roman" panose="02020603050405020304" pitchFamily="18" charset="0"/>
                <a:ea typeface="SimSun" panose="02010600030101010101" pitchFamily="2" charset="-122"/>
                <a:cs typeface="Times New Roman" panose="02020603050405020304" pitchFamily="18" charset="0"/>
              </a:rPr>
              <a:t>Refers to the interaction between the knowledge user and the researcher resulting in mutual learning, it encompasses the concept of collaborative or participatory, action oriented research where researchers and knowledge users work together as partners to conduct research to solve knowledge users’ problems (Integrated KT). </a:t>
            </a:r>
            <a:endParaRPr lang="en-CA" sz="1500" b="1" dirty="0">
              <a:latin typeface="Times New Roman" panose="02020603050405020304" pitchFamily="18" charset="0"/>
              <a:ea typeface="SimSun" panose="02010600030101010101" pitchFamily="2" charset="-122"/>
              <a:cs typeface="Times New Roman" panose="02020603050405020304" pitchFamily="18" charset="0"/>
            </a:endParaRPr>
          </a:p>
        </p:txBody>
      </p:sp>
      <p:sp>
        <p:nvSpPr>
          <p:cNvPr id="11278" name="Text Box 16"/>
          <p:cNvSpPr txBox="1">
            <a:spLocks noChangeArrowheads="1"/>
          </p:cNvSpPr>
          <p:nvPr/>
        </p:nvSpPr>
        <p:spPr bwMode="auto">
          <a:xfrm>
            <a:off x="5105400" y="2362200"/>
            <a:ext cx="5334000" cy="78483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indent="-285750">
              <a:spcBef>
                <a:spcPct val="10000"/>
              </a:spcBef>
              <a:buClr>
                <a:srgbClr val="6699FF"/>
              </a:buClr>
              <a:buFont typeface="Wingdings" panose="05000000000000000000" pitchFamily="2" charset="2"/>
              <a:buChar char="§"/>
            </a:pPr>
            <a:r>
              <a:rPr lang="en-CA" altLang="zh-CN" sz="1500" dirty="0">
                <a:latin typeface="Calibri" panose="020F0502020204030204" pitchFamily="34" charset="0"/>
                <a:ea typeface="SimSun" panose="02010600030101010101" pitchFamily="2" charset="-122"/>
              </a:rPr>
              <a:t> </a:t>
            </a:r>
            <a:r>
              <a:rPr lang="en-CA" altLang="zh-CN" sz="1500" dirty="0">
                <a:latin typeface="Times New Roman" panose="02020603050405020304" pitchFamily="18" charset="0"/>
                <a:ea typeface="SimSun" panose="02010600030101010101" pitchFamily="2" charset="-122"/>
                <a:cs typeface="Times New Roman" panose="02020603050405020304" pitchFamily="18" charset="0"/>
              </a:rPr>
              <a:t>Involves identifying the appropriate audience for the research findings, and tailoring the message and medium to the audience</a:t>
            </a:r>
            <a:r>
              <a:rPr lang="en-US" altLang="zh-CN" sz="1500" dirty="0">
                <a:latin typeface="Times New Roman" panose="02020603050405020304" pitchFamily="18" charset="0"/>
                <a:ea typeface="SimSun" panose="02010600030101010101" pitchFamily="2" charset="-122"/>
                <a:cs typeface="Times New Roman" panose="02020603050405020304" pitchFamily="18" charset="0"/>
              </a:rPr>
              <a:t>.</a:t>
            </a:r>
            <a:endParaRPr lang="en-CA" altLang="en-US" sz="1500" dirty="0">
              <a:latin typeface="Times New Roman" panose="02020603050405020304" pitchFamily="18" charset="0"/>
              <a:ea typeface="SimSun"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707234841"/>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2238376" y="333375"/>
            <a:ext cx="7612063" cy="1143000"/>
          </a:xfrm>
        </p:spPr>
        <p:txBody>
          <a:bodyPr>
            <a:noAutofit/>
          </a:bodyPr>
          <a:lstStyle/>
          <a:p>
            <a:pPr eaLnBrk="1" hangingPunct="1">
              <a:defRPr/>
            </a:pPr>
            <a:r>
              <a:rPr lang="en-US" sz="3200" dirty="0">
                <a:solidFill>
                  <a:srgbClr val="961212"/>
                </a:solidFill>
                <a:latin typeface="+mn-lt"/>
              </a:rPr>
              <a:t>A five-step approach to knowledge transfer</a:t>
            </a:r>
          </a:p>
        </p:txBody>
      </p:sp>
      <p:sp>
        <p:nvSpPr>
          <p:cNvPr id="20483" name="Rectangle 3"/>
          <p:cNvSpPr>
            <a:spLocks noGrp="1" noChangeArrowheads="1"/>
          </p:cNvSpPr>
          <p:nvPr>
            <p:ph type="body" idx="4294967295"/>
          </p:nvPr>
        </p:nvSpPr>
        <p:spPr>
          <a:xfrm>
            <a:off x="2495550" y="1916113"/>
            <a:ext cx="7685088" cy="3370262"/>
          </a:xfrm>
        </p:spPr>
        <p:txBody>
          <a:bodyPr/>
          <a:lstStyle/>
          <a:p>
            <a:pPr marL="731838" indent="-400050">
              <a:buFont typeface="Wingdings" panose="05000000000000000000" pitchFamily="2" charset="2"/>
              <a:buAutoNum type="arabicPeriod"/>
            </a:pPr>
            <a:r>
              <a:rPr lang="en-US" altLang="en-US" b="1" smtClean="0">
                <a:solidFill>
                  <a:srgbClr val="961212"/>
                </a:solidFill>
              </a:rPr>
              <a:t>Message (WHAT?)</a:t>
            </a:r>
            <a:r>
              <a:rPr lang="en-US" altLang="en-US" smtClean="0"/>
              <a:t> </a:t>
            </a:r>
          </a:p>
          <a:p>
            <a:pPr marL="731838" indent="-400050">
              <a:buFont typeface="Wingdings" panose="05000000000000000000" pitchFamily="2" charset="2"/>
              <a:buAutoNum type="arabicPeriod"/>
            </a:pPr>
            <a:r>
              <a:rPr lang="en-US" altLang="en-US" smtClean="0"/>
              <a:t>Target Audience ( To WHOM?)</a:t>
            </a:r>
          </a:p>
          <a:p>
            <a:pPr marL="731838" indent="-400050">
              <a:buFont typeface="Wingdings" panose="05000000000000000000" pitchFamily="2" charset="2"/>
              <a:buAutoNum type="arabicPeriod"/>
            </a:pPr>
            <a:r>
              <a:rPr lang="en-US" altLang="en-US" smtClean="0"/>
              <a:t>Messenger (BY WHOM?) </a:t>
            </a:r>
          </a:p>
          <a:p>
            <a:pPr marL="731838" indent="-400050">
              <a:buFont typeface="Wingdings" panose="05000000000000000000" pitchFamily="2" charset="2"/>
              <a:buAutoNum type="arabicPeriod"/>
            </a:pPr>
            <a:r>
              <a:rPr lang="en-US" altLang="en-US" smtClean="0"/>
              <a:t>Knowledge transfer process and support system (HOW?) </a:t>
            </a:r>
          </a:p>
          <a:p>
            <a:pPr marL="731838" indent="-400050">
              <a:buFont typeface="Wingdings" panose="05000000000000000000" pitchFamily="2" charset="2"/>
              <a:buAutoNum type="arabicPeriod"/>
            </a:pPr>
            <a:r>
              <a:rPr lang="en-US" altLang="en-US" smtClean="0"/>
              <a:t>Evaluation (with what EFFECT should it be transferred?)</a:t>
            </a:r>
          </a:p>
        </p:txBody>
      </p:sp>
    </p:spTree>
    <p:extLst>
      <p:ext uri="{BB962C8B-B14F-4D97-AF65-F5344CB8AC3E}">
        <p14:creationId xmlns:p14="http://schemas.microsoft.com/office/powerpoint/2010/main" val="1769696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lstStyle/>
          <a:p>
            <a:pPr algn="ctr"/>
            <a:r>
              <a:rPr lang="en-US" altLang="en-US" sz="3900"/>
              <a:t>Body of research</a:t>
            </a:r>
          </a:p>
        </p:txBody>
      </p:sp>
      <p:sp>
        <p:nvSpPr>
          <p:cNvPr id="22531" name="Rectangle 3"/>
          <p:cNvSpPr>
            <a:spLocks noGrp="1" noChangeArrowheads="1"/>
          </p:cNvSpPr>
          <p:nvPr>
            <p:ph type="body" idx="4294967295"/>
          </p:nvPr>
        </p:nvSpPr>
        <p:spPr/>
        <p:txBody>
          <a:bodyPr/>
          <a:lstStyle/>
          <a:p>
            <a:r>
              <a:rPr lang="en-US" altLang="en-US" sz="3200"/>
              <a:t>The research literature strongly suggests that research organizations should transfer </a:t>
            </a:r>
            <a:r>
              <a:rPr lang="en-US" altLang="en-US" sz="3200">
                <a:solidFill>
                  <a:srgbClr val="FF0000"/>
                </a:solidFill>
              </a:rPr>
              <a:t>actionable message</a:t>
            </a:r>
            <a:r>
              <a:rPr lang="en-US" altLang="en-US" sz="3200"/>
              <a:t> from a </a:t>
            </a:r>
            <a:r>
              <a:rPr lang="en-US" altLang="en-US" sz="3200" b="1"/>
              <a:t>body of research</a:t>
            </a:r>
            <a:r>
              <a:rPr lang="en-US" altLang="en-US" sz="3200"/>
              <a:t> knowledge, not simply a single research report or the results of a single study.</a:t>
            </a:r>
          </a:p>
        </p:txBody>
      </p:sp>
    </p:spTree>
    <p:extLst>
      <p:ext uri="{BB962C8B-B14F-4D97-AF65-F5344CB8AC3E}">
        <p14:creationId xmlns:p14="http://schemas.microsoft.com/office/powerpoint/2010/main" val="304946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endParaRPr lang="en-US" altLang="en-US" smtClean="0"/>
          </a:p>
        </p:txBody>
      </p:sp>
      <p:sp>
        <p:nvSpPr>
          <p:cNvPr id="24579" name="Rectangle 3"/>
          <p:cNvSpPr>
            <a:spLocks noGrp="1" noChangeArrowheads="1"/>
          </p:cNvSpPr>
          <p:nvPr>
            <p:ph type="body" idx="4294967295"/>
          </p:nvPr>
        </p:nvSpPr>
        <p:spPr/>
        <p:txBody>
          <a:bodyPr/>
          <a:lstStyle/>
          <a:p>
            <a:r>
              <a:rPr lang="en-US" altLang="en-US" sz="3200"/>
              <a:t>The basic unit of knowledge translation should be </a:t>
            </a:r>
            <a:r>
              <a:rPr lang="en-US" altLang="en-US" sz="3200" i="1">
                <a:solidFill>
                  <a:srgbClr val="FF0000"/>
                </a:solidFill>
              </a:rPr>
              <a:t>systematic reviews</a:t>
            </a:r>
            <a:r>
              <a:rPr lang="en-US" altLang="en-US" sz="3200"/>
              <a:t> or other </a:t>
            </a:r>
            <a:r>
              <a:rPr lang="en-US" altLang="en-US" sz="3200">
                <a:solidFill>
                  <a:srgbClr val="FF0000"/>
                </a:solidFill>
              </a:rPr>
              <a:t>syntheses</a:t>
            </a:r>
            <a:r>
              <a:rPr lang="en-US" altLang="en-US" sz="3200"/>
              <a:t> of the global evidence base.</a:t>
            </a:r>
          </a:p>
          <a:p>
            <a:endParaRPr lang="en-US" altLang="en-US" sz="3200"/>
          </a:p>
          <a:p>
            <a:r>
              <a:rPr lang="en-US" altLang="en-US" sz="3200"/>
              <a:t>Always?</a:t>
            </a:r>
          </a:p>
          <a:p>
            <a:endParaRPr lang="en-US" altLang="en-US" sz="3200"/>
          </a:p>
        </p:txBody>
      </p:sp>
    </p:spTree>
    <p:extLst>
      <p:ext uri="{BB962C8B-B14F-4D97-AF65-F5344CB8AC3E}">
        <p14:creationId xmlns:p14="http://schemas.microsoft.com/office/powerpoint/2010/main" val="3762209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pPr algn="ctr"/>
            <a:r>
              <a:rPr lang="en-US" altLang="en-US" smtClean="0"/>
              <a:t>Level of Evidence</a:t>
            </a:r>
          </a:p>
        </p:txBody>
      </p:sp>
      <p:sp>
        <p:nvSpPr>
          <p:cNvPr id="26627" name="Rectangle 3"/>
          <p:cNvSpPr>
            <a:spLocks noGrp="1" noChangeArrowheads="1"/>
          </p:cNvSpPr>
          <p:nvPr>
            <p:ph type="body" idx="4294967295"/>
          </p:nvPr>
        </p:nvSpPr>
        <p:spPr/>
        <p:txBody>
          <a:bodyPr/>
          <a:lstStyle/>
          <a:p>
            <a:endParaRPr lang="en-US" altLang="en-US" smtClean="0"/>
          </a:p>
        </p:txBody>
      </p:sp>
      <p:pic>
        <p:nvPicPr>
          <p:cNvPr id="266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825" y="1341439"/>
            <a:ext cx="8066088"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096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738313" y="142875"/>
            <a:ext cx="8229600" cy="1143000"/>
          </a:xfrm>
        </p:spPr>
        <p:txBody>
          <a:bodyPr>
            <a:normAutofit/>
          </a:bodyPr>
          <a:lstStyle/>
          <a:p>
            <a:pPr eaLnBrk="1" hangingPunct="1">
              <a:defRPr/>
            </a:pPr>
            <a:r>
              <a:rPr lang="en-US" sz="3100" dirty="0">
                <a:solidFill>
                  <a:srgbClr val="961212"/>
                </a:solidFill>
                <a:latin typeface="+mn-lt"/>
                <a:ea typeface="+mn-ea"/>
                <a:cs typeface="+mn-cs"/>
              </a:rPr>
              <a:t>Is it correct to consider individual studies as the unit of knowledge translation?</a:t>
            </a:r>
            <a:endParaRPr lang="en-US" dirty="0">
              <a:solidFill>
                <a:srgbClr val="961212"/>
              </a:solidFill>
            </a:endParaRPr>
          </a:p>
        </p:txBody>
      </p:sp>
      <p:sp>
        <p:nvSpPr>
          <p:cNvPr id="3" name="Content Placeholder 2"/>
          <p:cNvSpPr>
            <a:spLocks noGrp="1"/>
          </p:cNvSpPr>
          <p:nvPr>
            <p:ph idx="4294967295"/>
          </p:nvPr>
        </p:nvSpPr>
        <p:spPr>
          <a:xfrm>
            <a:off x="1881188" y="2000251"/>
            <a:ext cx="8075612" cy="4525963"/>
          </a:xfrm>
        </p:spPr>
        <p:txBody>
          <a:bodyPr/>
          <a:lstStyle/>
          <a:p>
            <a:pPr eaLnBrk="1" hangingPunct="1"/>
            <a:r>
              <a:rPr lang="en-US" altLang="en-US" sz="2800"/>
              <a:t>This is inappropriate when the targets for knowledge translation are patients, health care professionals and policy makers.</a:t>
            </a:r>
          </a:p>
          <a:p>
            <a:pPr eaLnBrk="1" hangingPunct="1"/>
            <a:endParaRPr lang="en-US" altLang="en-US" sz="2800"/>
          </a:p>
          <a:p>
            <a:pPr eaLnBrk="1" hangingPunct="1"/>
            <a:r>
              <a:rPr lang="en-US" altLang="en-US" sz="3200"/>
              <a:t>Individual studies rarely, by themselves,  provide sufficient  evidence for policy or practice changes.</a:t>
            </a:r>
          </a:p>
        </p:txBody>
      </p:sp>
    </p:spTree>
    <p:extLst>
      <p:ext uri="{BB962C8B-B14F-4D97-AF65-F5344CB8AC3E}">
        <p14:creationId xmlns:p14="http://schemas.microsoft.com/office/powerpoint/2010/main" val="65808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a:normAutofit/>
          </a:bodyPr>
          <a:lstStyle/>
          <a:p>
            <a:r>
              <a:rPr lang="en-US" altLang="en-US" sz="3200" dirty="0">
                <a:solidFill>
                  <a:srgbClr val="92D050"/>
                </a:solidFill>
                <a:latin typeface="Times New Roman" panose="02020603050405020304" pitchFamily="18" charset="0"/>
                <a:cs typeface="Times New Roman" panose="02020603050405020304" pitchFamily="18" charset="0"/>
              </a:rPr>
              <a:t>Not all research can or should have an impact</a:t>
            </a:r>
          </a:p>
        </p:txBody>
      </p:sp>
      <p:sp>
        <p:nvSpPr>
          <p:cNvPr id="32771" name="Rectangle 3"/>
          <p:cNvSpPr>
            <a:spLocks noGrp="1" noChangeArrowheads="1"/>
          </p:cNvSpPr>
          <p:nvPr>
            <p:ph type="body" idx="4294967295"/>
          </p:nvPr>
        </p:nvSpPr>
        <p:spPr/>
        <p:txBody>
          <a:bodyPr>
            <a:normAutofit/>
          </a:bodyPr>
          <a:lstStyle/>
          <a:p>
            <a:r>
              <a:rPr lang="en-US" altLang="en-US" sz="3600" dirty="0">
                <a:solidFill>
                  <a:schemeClr val="accent2">
                    <a:lumMod val="50000"/>
                  </a:schemeClr>
                </a:solidFill>
                <a:latin typeface="Times New Roman" panose="02020603050405020304" pitchFamily="18" charset="0"/>
                <a:cs typeface="Times New Roman" panose="02020603050405020304" pitchFamily="18" charset="0"/>
              </a:rPr>
              <a:t>Some bodies of research knowledge will not generate a “take-home” message, because either the research has no apparent application for decision makers or the findings are not conclusive.</a:t>
            </a:r>
          </a:p>
        </p:txBody>
      </p:sp>
    </p:spTree>
    <p:extLst>
      <p:ext uri="{BB962C8B-B14F-4D97-AF65-F5344CB8AC3E}">
        <p14:creationId xmlns:p14="http://schemas.microsoft.com/office/powerpoint/2010/main" val="4118299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endParaRPr lang="en-US" altLang="en-US" smtClean="0"/>
          </a:p>
        </p:txBody>
      </p:sp>
      <p:sp>
        <p:nvSpPr>
          <p:cNvPr id="58371" name="Content Placeholder 2"/>
          <p:cNvSpPr>
            <a:spLocks noGrp="1"/>
          </p:cNvSpPr>
          <p:nvPr>
            <p:ph idx="1"/>
          </p:nvPr>
        </p:nvSpPr>
        <p:spPr/>
        <p:txBody>
          <a:bodyPr/>
          <a:lstStyle/>
          <a:p>
            <a:pPr algn="ctr">
              <a:buFont typeface="Arial" panose="020B0604020202020204" pitchFamily="34" charset="0"/>
              <a:buNone/>
            </a:pPr>
            <a:r>
              <a:rPr lang="en-US" altLang="en-US" i="1" smtClean="0">
                <a:solidFill>
                  <a:srgbClr val="0070C0"/>
                </a:solidFill>
              </a:rPr>
              <a:t>Evidence based medicine should be complemented by evidence based implementation</a:t>
            </a:r>
          </a:p>
          <a:p>
            <a:pPr>
              <a:buFont typeface="Arial" panose="020B0604020202020204" pitchFamily="34" charset="0"/>
              <a:buNone/>
            </a:pPr>
            <a:r>
              <a:rPr lang="en-US" altLang="en-US" smtClean="0"/>
              <a:t>Richard Grol</a:t>
            </a:r>
          </a:p>
        </p:txBody>
      </p:sp>
    </p:spTree>
    <p:extLst>
      <p:ext uri="{BB962C8B-B14F-4D97-AF65-F5344CB8AC3E}">
        <p14:creationId xmlns:p14="http://schemas.microsoft.com/office/powerpoint/2010/main" val="36643277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a:lstStyle/>
          <a:p>
            <a:endParaRPr lang="en-US" altLang="en-US" smtClean="0"/>
          </a:p>
        </p:txBody>
      </p:sp>
      <p:sp>
        <p:nvSpPr>
          <p:cNvPr id="33795" name="Rectangle 3"/>
          <p:cNvSpPr>
            <a:spLocks noGrp="1" noChangeArrowheads="1"/>
          </p:cNvSpPr>
          <p:nvPr>
            <p:ph type="body" idx="4294967295"/>
          </p:nvPr>
        </p:nvSpPr>
        <p:spPr/>
        <p:txBody>
          <a:bodyPr>
            <a:normAutofit/>
          </a:bodyPr>
          <a:lstStyle/>
          <a:p>
            <a:pPr algn="just"/>
            <a:r>
              <a:rPr lang="en-US" altLang="en-US" sz="2800" dirty="0" err="1" smtClean="0">
                <a:latin typeface="Times New Roman" panose="02020603050405020304" pitchFamily="18" charset="0"/>
                <a:cs typeface="Times New Roman" panose="02020603050405020304" pitchFamily="18" charset="0"/>
              </a:rPr>
              <a:t>Lavis</a:t>
            </a:r>
            <a:r>
              <a:rPr lang="en-US" altLang="en-US" sz="2800" dirty="0" smtClean="0">
                <a:latin typeface="Times New Roman" panose="02020603050405020304" pitchFamily="18" charset="0"/>
                <a:cs typeface="Times New Roman" panose="02020603050405020304" pitchFamily="18" charset="0"/>
              </a:rPr>
              <a:t> has argued that the 'natural unit' for research translation should be </a:t>
            </a:r>
            <a:r>
              <a:rPr lang="en-US" altLang="en-US" sz="2800" dirty="0" smtClean="0">
                <a:solidFill>
                  <a:srgbClr val="0070C0"/>
                </a:solidFill>
                <a:latin typeface="Times New Roman" panose="02020603050405020304" pitchFamily="18" charset="0"/>
                <a:cs typeface="Times New Roman" panose="02020603050405020304" pitchFamily="18" charset="0"/>
              </a:rPr>
              <a:t>'actionable messages' </a:t>
            </a:r>
            <a:r>
              <a:rPr lang="en-US" altLang="en-US" sz="2800" dirty="0" smtClean="0">
                <a:latin typeface="Times New Roman" panose="02020603050405020304" pitchFamily="18" charset="0"/>
                <a:cs typeface="Times New Roman" panose="02020603050405020304" pitchFamily="18" charset="0"/>
              </a:rPr>
              <a:t>arising from systematic reviews, and that the effort of promoting research findings to a given category of user should be concentrated on the fraction of </a:t>
            </a:r>
            <a:r>
              <a:rPr lang="en-US" altLang="en-US" sz="2800" dirty="0" smtClean="0">
                <a:solidFill>
                  <a:srgbClr val="0070C0"/>
                </a:solidFill>
                <a:latin typeface="Times New Roman" panose="02020603050405020304" pitchFamily="18" charset="0"/>
                <a:cs typeface="Times New Roman" panose="02020603050405020304" pitchFamily="18" charset="0"/>
              </a:rPr>
              <a:t>systematic reviews </a:t>
            </a:r>
            <a:r>
              <a:rPr lang="en-US" altLang="en-US" sz="2800" dirty="0" smtClean="0">
                <a:latin typeface="Times New Roman" panose="02020603050405020304" pitchFamily="18" charset="0"/>
                <a:cs typeface="Times New Roman" panose="02020603050405020304" pitchFamily="18" charset="0"/>
              </a:rPr>
              <a:t>that have an actionable message for that particular audience.</a:t>
            </a:r>
          </a:p>
        </p:txBody>
      </p:sp>
    </p:spTree>
    <p:extLst>
      <p:ext uri="{BB962C8B-B14F-4D97-AF65-F5344CB8AC3E}">
        <p14:creationId xmlns:p14="http://schemas.microsoft.com/office/powerpoint/2010/main" val="2118825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p:txBody>
          <a:bodyPr/>
          <a:lstStyle/>
          <a:p>
            <a:endParaRPr lang="en-US" altLang="en-US" smtClean="0"/>
          </a:p>
        </p:txBody>
      </p:sp>
      <p:sp>
        <p:nvSpPr>
          <p:cNvPr id="55299" name="Rectangle 3"/>
          <p:cNvSpPr>
            <a:spLocks noGrp="1" noChangeArrowheads="1"/>
          </p:cNvSpPr>
          <p:nvPr>
            <p:ph type="body" idx="4294967295"/>
          </p:nvPr>
        </p:nvSpPr>
        <p:spPr/>
        <p:txBody>
          <a:bodyPr>
            <a:normAutofit/>
          </a:bodyPr>
          <a:lstStyle/>
          <a:p>
            <a:r>
              <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rPr>
              <a:t>An actionable message can be defined by considering these questions:</a:t>
            </a:r>
          </a:p>
          <a:p>
            <a:pPr lvl="1"/>
            <a:r>
              <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rPr>
              <a:t>Why is this issue important? </a:t>
            </a:r>
          </a:p>
          <a:p>
            <a:pPr lvl="1"/>
            <a:r>
              <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rPr>
              <a:t>What does the research evidence tell us about this issue? </a:t>
            </a:r>
          </a:p>
          <a:p>
            <a:pPr lvl="1"/>
            <a:r>
              <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rPr>
              <a:t>Do we know whether and to what extent current decision-making differs from optimal/informed decision making? </a:t>
            </a:r>
          </a:p>
          <a:p>
            <a:pPr lvl="1"/>
            <a:r>
              <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rPr>
              <a:t>Who should act and what should be done? </a:t>
            </a:r>
          </a:p>
          <a:p>
            <a:pPr lvl="1"/>
            <a:endPar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16259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p:cNvSpPr/>
          <p:nvPr/>
        </p:nvSpPr>
        <p:spPr>
          <a:xfrm>
            <a:off x="1738313" y="2000251"/>
            <a:ext cx="7929562" cy="3571875"/>
          </a:xfrm>
          <a:prstGeom prst="triangle">
            <a:avLst>
              <a:gd name="adj" fmla="val 50000"/>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a:p>
            <a:pPr algn="ctr" eaLnBrk="1" hangingPunct="1">
              <a:defRPr/>
            </a:pPr>
            <a:endParaRPr lang="en-US" dirty="0"/>
          </a:p>
          <a:p>
            <a:pPr algn="ctr" eaLnBrk="1" hangingPunct="1">
              <a:defRPr/>
            </a:pPr>
            <a:endParaRPr lang="en-US" dirty="0"/>
          </a:p>
          <a:p>
            <a:pPr algn="ctr" eaLnBrk="1" hangingPunct="1">
              <a:defRPr/>
            </a:pPr>
            <a:r>
              <a:rPr lang="en-US" dirty="0"/>
              <a:t> </a:t>
            </a:r>
          </a:p>
        </p:txBody>
      </p:sp>
      <p:sp>
        <p:nvSpPr>
          <p:cNvPr id="2" name="Title 1"/>
          <p:cNvSpPr>
            <a:spLocks noGrp="1"/>
          </p:cNvSpPr>
          <p:nvPr>
            <p:ph type="title" idx="4294967295"/>
          </p:nvPr>
        </p:nvSpPr>
        <p:spPr>
          <a:xfrm>
            <a:off x="2095500" y="357188"/>
            <a:ext cx="8229600" cy="1143000"/>
          </a:xfrm>
        </p:spPr>
        <p:txBody>
          <a:bodyPr>
            <a:normAutofit/>
          </a:bodyPr>
          <a:lstStyle/>
          <a:p>
            <a:pPr eaLnBrk="1" hangingPunct="1">
              <a:defRPr/>
            </a:pPr>
            <a:r>
              <a:rPr lang="en-US" sz="3100" dirty="0">
                <a:solidFill>
                  <a:srgbClr val="961212"/>
                </a:solidFill>
                <a:latin typeface="+mn-lt"/>
                <a:ea typeface="+mn-ea"/>
                <a:cs typeface="+mn-cs"/>
              </a:rPr>
              <a:t>Message (WHAT?) </a:t>
            </a:r>
          </a:p>
        </p:txBody>
      </p:sp>
      <p:sp>
        <p:nvSpPr>
          <p:cNvPr id="35844" name="Content Placeholder 2"/>
          <p:cNvSpPr>
            <a:spLocks noGrp="1"/>
          </p:cNvSpPr>
          <p:nvPr>
            <p:ph idx="4294967295"/>
          </p:nvPr>
        </p:nvSpPr>
        <p:spPr>
          <a:xfrm>
            <a:off x="1524001" y="1196976"/>
            <a:ext cx="8075613" cy="4525963"/>
          </a:xfrm>
        </p:spPr>
        <p:txBody>
          <a:bodyPr/>
          <a:lstStyle/>
          <a:p>
            <a:pPr eaLnBrk="1" hangingPunct="1"/>
            <a:r>
              <a:rPr lang="en-US" altLang="en-US" smtClean="0"/>
              <a:t>“Actionable messages” are preferable to single research reports or the results of single studies. </a:t>
            </a:r>
          </a:p>
        </p:txBody>
      </p:sp>
      <p:sp>
        <p:nvSpPr>
          <p:cNvPr id="5" name="TextBox 4"/>
          <p:cNvSpPr txBox="1"/>
          <p:nvPr/>
        </p:nvSpPr>
        <p:spPr>
          <a:xfrm>
            <a:off x="3000375" y="3141663"/>
            <a:ext cx="5786438" cy="2500312"/>
          </a:xfrm>
          <a:prstGeom prst="rect">
            <a:avLst/>
          </a:prstGeom>
          <a:noFill/>
        </p:spPr>
        <p:txBody>
          <a:bodyPr>
            <a:spAutoFit/>
          </a:bodyPr>
          <a:lstStyle/>
          <a:p>
            <a:pPr algn="ctr" eaLnBrk="1" hangingPunct="1">
              <a:defRPr/>
            </a:pPr>
            <a:r>
              <a:rPr lang="en-US" sz="2000" dirty="0">
                <a:solidFill>
                  <a:srgbClr val="961212"/>
                </a:solidFill>
                <a:latin typeface="Arial" charset="0"/>
              </a:rPr>
              <a:t>Actionable message</a:t>
            </a:r>
          </a:p>
          <a:p>
            <a:pPr algn="ctr" eaLnBrk="1" hangingPunct="1">
              <a:defRPr/>
            </a:pPr>
            <a:endParaRPr lang="en-US" sz="2000" dirty="0">
              <a:solidFill>
                <a:srgbClr val="FFFF00"/>
              </a:solidFill>
              <a:latin typeface="Arial" charset="0"/>
            </a:endParaRPr>
          </a:p>
          <a:p>
            <a:pPr algn="ctr" eaLnBrk="1" hangingPunct="1">
              <a:defRPr/>
            </a:pPr>
            <a:r>
              <a:rPr lang="en-US" sz="2000" dirty="0">
                <a:solidFill>
                  <a:schemeClr val="bg2">
                    <a:lumMod val="75000"/>
                  </a:schemeClr>
                </a:solidFill>
                <a:latin typeface="Arial" charset="0"/>
              </a:rPr>
              <a:t>Synthesis of  research knowledge </a:t>
            </a:r>
          </a:p>
          <a:p>
            <a:pPr algn="ctr" eaLnBrk="1" hangingPunct="1">
              <a:defRPr/>
            </a:pPr>
            <a:endParaRPr lang="en-US" sz="2000" dirty="0">
              <a:solidFill>
                <a:schemeClr val="bg2">
                  <a:lumMod val="75000"/>
                </a:schemeClr>
              </a:solidFill>
              <a:latin typeface="Arial" charset="0"/>
            </a:endParaRPr>
          </a:p>
          <a:p>
            <a:pPr algn="ctr" eaLnBrk="1" hangingPunct="1">
              <a:defRPr/>
            </a:pPr>
            <a:r>
              <a:rPr lang="en-US" sz="2000" dirty="0">
                <a:solidFill>
                  <a:schemeClr val="bg2">
                    <a:lumMod val="75000"/>
                  </a:schemeClr>
                </a:solidFill>
                <a:latin typeface="Arial" charset="0"/>
              </a:rPr>
              <a:t>Individual studies, articles and reports</a:t>
            </a:r>
          </a:p>
          <a:p>
            <a:pPr algn="ctr" eaLnBrk="1" hangingPunct="1">
              <a:defRPr/>
            </a:pPr>
            <a:endParaRPr lang="en-US" sz="2000" dirty="0">
              <a:solidFill>
                <a:schemeClr val="bg2">
                  <a:lumMod val="75000"/>
                </a:schemeClr>
              </a:solidFill>
              <a:latin typeface="Arial" charset="0"/>
            </a:endParaRPr>
          </a:p>
          <a:p>
            <a:pPr algn="ctr" eaLnBrk="1" hangingPunct="1">
              <a:defRPr/>
            </a:pPr>
            <a:r>
              <a:rPr lang="en-US" sz="2000" dirty="0">
                <a:solidFill>
                  <a:schemeClr val="bg2">
                    <a:lumMod val="75000"/>
                  </a:schemeClr>
                </a:solidFill>
                <a:latin typeface="Arial" charset="0"/>
              </a:rPr>
              <a:t>Basic, theoretical and methodological innovations</a:t>
            </a:r>
            <a:endParaRPr lang="en-US" dirty="0">
              <a:solidFill>
                <a:schemeClr val="bg2">
                  <a:lumMod val="75000"/>
                </a:schemeClr>
              </a:solidFill>
              <a:latin typeface="Arial" charset="0"/>
            </a:endParaRPr>
          </a:p>
          <a:p>
            <a:pPr eaLnBrk="1" hangingPunct="1">
              <a:defRPr/>
            </a:pPr>
            <a:endParaRPr lang="en-US" dirty="0">
              <a:solidFill>
                <a:schemeClr val="bg2">
                  <a:lumMod val="75000"/>
                </a:schemeClr>
              </a:solidFill>
              <a:latin typeface="Arial" charset="0"/>
            </a:endParaRPr>
          </a:p>
        </p:txBody>
      </p:sp>
      <p:sp>
        <p:nvSpPr>
          <p:cNvPr id="35846" name="Date Placeholder 1"/>
          <p:cNvSpPr txBox="1">
            <a:spLocks noGrp="1"/>
          </p:cNvSpPr>
          <p:nvPr/>
        </p:nvSpPr>
        <p:spPr bwMode="auto">
          <a:xfrm>
            <a:off x="9628188" y="6180138"/>
            <a:ext cx="103981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pPr>
            <a:endParaRPr lang="en-US" altLang="en-US" sz="1800" b="1"/>
          </a:p>
        </p:txBody>
      </p:sp>
    </p:spTree>
    <p:extLst>
      <p:ext uri="{BB962C8B-B14F-4D97-AF65-F5344CB8AC3E}">
        <p14:creationId xmlns:p14="http://schemas.microsoft.com/office/powerpoint/2010/main" val="3133864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p:txBody>
          <a:bodyPr/>
          <a:lstStyle/>
          <a:p>
            <a:r>
              <a:rPr lang="en-US" altLang="en-US" sz="2600"/>
              <a:t>RESULTS FOR CANADA’S APPLIED RESEARCH  CENTRES</a:t>
            </a:r>
            <a:br>
              <a:rPr lang="en-US" altLang="en-US" sz="2600"/>
            </a:br>
            <a:endParaRPr lang="en-US" altLang="en-US" sz="2600"/>
          </a:p>
        </p:txBody>
      </p:sp>
      <p:sp>
        <p:nvSpPr>
          <p:cNvPr id="39939" name="Rectangle 3"/>
          <p:cNvSpPr>
            <a:spLocks noGrp="1" noChangeArrowheads="1"/>
          </p:cNvSpPr>
          <p:nvPr>
            <p:ph type="body" idx="4294967295"/>
          </p:nvPr>
        </p:nvSpPr>
        <p:spPr/>
        <p:txBody>
          <a:bodyPr/>
          <a:lstStyle/>
          <a:p>
            <a:pPr>
              <a:buFontTx/>
              <a:buNone/>
            </a:pPr>
            <a:r>
              <a:rPr lang="en-US" altLang="en-US" b="1" smtClean="0"/>
              <a:t>Surveyed 175 applied health or economic/social research</a:t>
            </a:r>
            <a:r>
              <a:rPr lang="en-US" altLang="en-US" smtClean="0"/>
              <a:t> </a:t>
            </a:r>
            <a:r>
              <a:rPr lang="en-US" altLang="en-US" b="1" smtClean="0"/>
              <a:t>centers on knowledge transfer (KT)</a:t>
            </a:r>
          </a:p>
          <a:p>
            <a:r>
              <a:rPr lang="en-US" altLang="en-US" smtClean="0"/>
              <a:t>What is transferred?                % frequently/always</a:t>
            </a:r>
          </a:p>
          <a:p>
            <a:pPr lvl="1"/>
            <a:r>
              <a:rPr lang="en-US" altLang="en-US" sz="2400">
                <a:solidFill>
                  <a:schemeClr val="tx1"/>
                </a:solidFill>
              </a:rPr>
              <a:t>Summaries or synthesis         34</a:t>
            </a:r>
          </a:p>
          <a:p>
            <a:pPr lvl="1"/>
            <a:r>
              <a:rPr lang="en-US" altLang="en-US" sz="2400">
                <a:solidFill>
                  <a:schemeClr val="tx1"/>
                </a:solidFill>
              </a:rPr>
              <a:t>Actionable messages             30</a:t>
            </a:r>
          </a:p>
          <a:p>
            <a:r>
              <a:rPr lang="en-US" altLang="en-US" smtClean="0">
                <a:solidFill>
                  <a:srgbClr val="FF0000"/>
                </a:solidFill>
              </a:rPr>
              <a:t>i.e. over two-thirds are still doing knowledge transfer with raw results from single studies</a:t>
            </a:r>
          </a:p>
          <a:p>
            <a:endParaRPr lang="en-US" altLang="en-US" smtClean="0">
              <a:solidFill>
                <a:srgbClr val="FF0000"/>
              </a:solidFill>
            </a:endParaRPr>
          </a:p>
        </p:txBody>
      </p:sp>
    </p:spTree>
    <p:extLst>
      <p:ext uri="{BB962C8B-B14F-4D97-AF65-F5344CB8AC3E}">
        <p14:creationId xmlns:p14="http://schemas.microsoft.com/office/powerpoint/2010/main" val="3525515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p:txBody>
          <a:bodyPr/>
          <a:lstStyle/>
          <a:p>
            <a:r>
              <a:rPr lang="en-US" altLang="en-US" sz="3400" dirty="0">
                <a:latin typeface="Times New Roman" panose="02020603050405020304" pitchFamily="18" charset="0"/>
                <a:cs typeface="Times New Roman" panose="02020603050405020304" pitchFamily="18" charset="0"/>
              </a:rPr>
              <a:t>“What should be transferred?”</a:t>
            </a:r>
          </a:p>
        </p:txBody>
      </p:sp>
      <p:sp>
        <p:nvSpPr>
          <p:cNvPr id="43011" name="Rectangle 3"/>
          <p:cNvSpPr>
            <a:spLocks noGrp="1" noChangeArrowheads="1"/>
          </p:cNvSpPr>
          <p:nvPr>
            <p:ph type="body" idx="4294967295"/>
          </p:nvPr>
        </p:nvSpPr>
        <p:spPr/>
        <p:txBody>
          <a:bodyPr/>
          <a:lstStyle/>
          <a:p>
            <a:r>
              <a:rPr lang="en-US" altLang="en-US" sz="2800" dirty="0">
                <a:solidFill>
                  <a:srgbClr val="00B050"/>
                </a:solidFill>
                <a:latin typeface="Times New Roman" panose="02020603050405020304" pitchFamily="18" charset="0"/>
                <a:cs typeface="Times New Roman" panose="02020603050405020304" pitchFamily="18" charset="0"/>
              </a:rPr>
              <a:t>The question “What should be transferred?” challenges knowledge translators to identify the </a:t>
            </a:r>
            <a:r>
              <a:rPr lang="en-US" altLang="en-US" sz="2800" b="1" dirty="0">
                <a:solidFill>
                  <a:srgbClr val="0070C0"/>
                </a:solidFill>
                <a:latin typeface="Times New Roman" panose="02020603050405020304" pitchFamily="18" charset="0"/>
                <a:cs typeface="Times New Roman" panose="02020603050405020304" pitchFamily="18" charset="0"/>
              </a:rPr>
              <a:t>key messages for different target audiences </a:t>
            </a:r>
            <a:r>
              <a:rPr lang="en-US" altLang="en-US" sz="2800" b="1" dirty="0">
                <a:solidFill>
                  <a:srgbClr val="00B050"/>
                </a:solidFill>
                <a:latin typeface="Times New Roman" panose="02020603050405020304" pitchFamily="18" charset="0"/>
                <a:cs typeface="Times New Roman" panose="02020603050405020304" pitchFamily="18" charset="0"/>
              </a:rPr>
              <a:t>and to fashion these in language and knowledge translation products that are easily assimilated by different audiences.</a:t>
            </a:r>
          </a:p>
        </p:txBody>
      </p:sp>
    </p:spTree>
    <p:extLst>
      <p:ext uri="{BB962C8B-B14F-4D97-AF65-F5344CB8AC3E}">
        <p14:creationId xmlns:p14="http://schemas.microsoft.com/office/powerpoint/2010/main" val="469469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p:txBody>
          <a:bodyPr/>
          <a:lstStyle/>
          <a:p>
            <a:r>
              <a:rPr lang="en-US" altLang="en-US" smtClean="0"/>
              <a:t>For Example</a:t>
            </a:r>
          </a:p>
        </p:txBody>
      </p:sp>
      <p:sp>
        <p:nvSpPr>
          <p:cNvPr id="44035" name="Rectangle 3"/>
          <p:cNvSpPr>
            <a:spLocks noGrp="1" noChangeArrowheads="1"/>
          </p:cNvSpPr>
          <p:nvPr>
            <p:ph type="body" idx="4294967295"/>
          </p:nvPr>
        </p:nvSpPr>
        <p:spPr/>
        <p:txBody>
          <a:bodyPr/>
          <a:lstStyle/>
          <a:p>
            <a:r>
              <a:rPr lang="en-US" altLang="en-US" sz="2800" dirty="0"/>
              <a:t>Patient Decision Aids for patients</a:t>
            </a:r>
          </a:p>
          <a:p>
            <a:r>
              <a:rPr lang="en-US" altLang="en-US" sz="2800" dirty="0"/>
              <a:t>Clinical practice guidelines for health care professionals</a:t>
            </a:r>
          </a:p>
          <a:p>
            <a:r>
              <a:rPr lang="en-US" altLang="en-US" sz="2800" dirty="0"/>
              <a:t>Actionable messages for policy makers</a:t>
            </a:r>
          </a:p>
        </p:txBody>
      </p:sp>
    </p:spTree>
    <p:extLst>
      <p:ext uri="{BB962C8B-B14F-4D97-AF65-F5344CB8AC3E}">
        <p14:creationId xmlns:p14="http://schemas.microsoft.com/office/powerpoint/2010/main" val="2607226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p:txBody>
          <a:bodyPr/>
          <a:lstStyle/>
          <a:p>
            <a:r>
              <a:rPr lang="en-US" altLang="en-US" smtClean="0"/>
              <a:t>Tailoring your Findings for Research Users   </a:t>
            </a:r>
          </a:p>
        </p:txBody>
      </p:sp>
      <p:graphicFrame>
        <p:nvGraphicFramePr>
          <p:cNvPr id="47107" name="Object 3"/>
          <p:cNvGraphicFramePr>
            <a:graphicFrameLocks noGrp="1" noChangeAspect="1"/>
          </p:cNvGraphicFramePr>
          <p:nvPr>
            <p:ph idx="4294967295"/>
          </p:nvPr>
        </p:nvGraphicFramePr>
        <p:xfrm>
          <a:off x="2566988" y="1196976"/>
          <a:ext cx="5905500" cy="4824413"/>
        </p:xfrm>
        <a:graphic>
          <a:graphicData uri="http://schemas.openxmlformats.org/presentationml/2006/ole">
            <mc:AlternateContent xmlns:mc="http://schemas.openxmlformats.org/markup-compatibility/2006">
              <mc:Choice xmlns:v="urn:schemas-microsoft-com:vml" Requires="v">
                <p:oleObj spid="_x0000_s1047" name="Bitmap Image" r:id="rId3" imgW="3142857" imgH="2352381" progId="Paint.Picture">
                  <p:embed/>
                </p:oleObj>
              </mc:Choice>
              <mc:Fallback>
                <p:oleObj name="Bitmap Image" r:id="rId3" imgW="3142857" imgH="2352381" progId="Paint.Picture">
                  <p:embed/>
                  <p:pic>
                    <p:nvPicPr>
                      <p:cNvPr id="47107"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6988" y="1196976"/>
                        <a:ext cx="5905500"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90708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idx="4294967295"/>
          </p:nvPr>
        </p:nvSpPr>
        <p:spPr>
          <a:xfrm>
            <a:off x="2238376" y="333375"/>
            <a:ext cx="7612063" cy="1143000"/>
          </a:xfrm>
        </p:spPr>
        <p:txBody>
          <a:bodyPr>
            <a:noAutofit/>
          </a:bodyPr>
          <a:lstStyle/>
          <a:p>
            <a:pPr eaLnBrk="1" hangingPunct="1">
              <a:defRPr/>
            </a:pPr>
            <a:r>
              <a:rPr lang="en-US" sz="3200" dirty="0">
                <a:solidFill>
                  <a:srgbClr val="961212"/>
                </a:solidFill>
                <a:latin typeface="+mn-lt"/>
              </a:rPr>
              <a:t>A five-step approach to knowledge transfer</a:t>
            </a:r>
          </a:p>
        </p:txBody>
      </p:sp>
      <p:sp>
        <p:nvSpPr>
          <p:cNvPr id="60419" name="Rectangle 3"/>
          <p:cNvSpPr>
            <a:spLocks noGrp="1" noChangeArrowheads="1"/>
          </p:cNvSpPr>
          <p:nvPr>
            <p:ph type="body" idx="4294967295"/>
          </p:nvPr>
        </p:nvSpPr>
        <p:spPr>
          <a:xfrm>
            <a:off x="2495550" y="1916113"/>
            <a:ext cx="7685088" cy="3370262"/>
          </a:xfrm>
        </p:spPr>
        <p:txBody>
          <a:bodyPr/>
          <a:lstStyle/>
          <a:p>
            <a:pPr marL="731838" indent="-400050">
              <a:buFont typeface="Wingdings" panose="05000000000000000000" pitchFamily="2" charset="2"/>
              <a:buAutoNum type="arabicPeriod"/>
            </a:pPr>
            <a:r>
              <a:rPr lang="en-US" altLang="en-US" smtClean="0">
                <a:solidFill>
                  <a:srgbClr val="DDDDDD"/>
                </a:solidFill>
              </a:rPr>
              <a:t>Message (WHAT?)</a:t>
            </a:r>
            <a:r>
              <a:rPr lang="en-US" altLang="en-US" smtClean="0"/>
              <a:t> </a:t>
            </a:r>
          </a:p>
          <a:p>
            <a:pPr marL="731838" indent="-400050">
              <a:buFont typeface="Wingdings" panose="05000000000000000000" pitchFamily="2" charset="2"/>
              <a:buAutoNum type="arabicPeriod"/>
            </a:pPr>
            <a:r>
              <a:rPr lang="en-US" altLang="en-US" b="1" smtClean="0">
                <a:solidFill>
                  <a:srgbClr val="961212"/>
                </a:solidFill>
              </a:rPr>
              <a:t>Target Audience ( To WHOM?)</a:t>
            </a:r>
          </a:p>
          <a:p>
            <a:pPr marL="731838" indent="-400050">
              <a:buFont typeface="Wingdings" panose="05000000000000000000" pitchFamily="2" charset="2"/>
              <a:buAutoNum type="arabicPeriod"/>
            </a:pPr>
            <a:r>
              <a:rPr lang="en-US" altLang="en-US" smtClean="0"/>
              <a:t>Messenger (BY WHOM?) </a:t>
            </a:r>
          </a:p>
          <a:p>
            <a:pPr marL="731838" indent="-400050">
              <a:buFont typeface="Wingdings" panose="05000000000000000000" pitchFamily="2" charset="2"/>
              <a:buAutoNum type="arabicPeriod"/>
            </a:pPr>
            <a:r>
              <a:rPr lang="en-US" altLang="en-US" smtClean="0"/>
              <a:t>Knowledge transfer process and support system (HOW?) </a:t>
            </a:r>
          </a:p>
          <a:p>
            <a:pPr marL="731838" indent="-400050">
              <a:buFont typeface="Wingdings" panose="05000000000000000000" pitchFamily="2" charset="2"/>
              <a:buAutoNum type="arabicPeriod"/>
            </a:pPr>
            <a:r>
              <a:rPr lang="en-US" altLang="en-US" smtClean="0"/>
              <a:t>Evaluation (with what EFFECT should it be transferred?)</a:t>
            </a:r>
          </a:p>
        </p:txBody>
      </p:sp>
      <p:sp>
        <p:nvSpPr>
          <p:cNvPr id="60420" name="TextBox 3"/>
          <p:cNvSpPr txBox="1">
            <a:spLocks noChangeArrowheads="1"/>
          </p:cNvSpPr>
          <p:nvPr/>
        </p:nvSpPr>
        <p:spPr bwMode="auto">
          <a:xfrm>
            <a:off x="1524001" y="5715000"/>
            <a:ext cx="62150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pPr>
            <a:r>
              <a:rPr lang="en-GB" altLang="en-US" sz="1400"/>
              <a:t>Lavis, J; et al. (2003). « How Can Research Organizations More Effectively Transfer Research Knowledge to Decision-Makers »; </a:t>
            </a:r>
            <a:r>
              <a:rPr lang="en-GB" altLang="en-US" sz="1400" i="1"/>
              <a:t>The Milbank Quarterly</a:t>
            </a:r>
            <a:r>
              <a:rPr lang="en-GB" altLang="en-US" sz="1400"/>
              <a:t>, 81 (2) : 221-248.</a:t>
            </a:r>
            <a:endParaRPr lang="en-US" altLang="en-US" sz="1400"/>
          </a:p>
        </p:txBody>
      </p:sp>
    </p:spTree>
    <p:extLst>
      <p:ext uri="{BB962C8B-B14F-4D97-AF65-F5344CB8AC3E}">
        <p14:creationId xmlns:p14="http://schemas.microsoft.com/office/powerpoint/2010/main" val="4379485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p:txBody>
          <a:bodyPr/>
          <a:lstStyle/>
          <a:p>
            <a:r>
              <a:rPr lang="en-US" altLang="en-US" dirty="0" smtClean="0"/>
              <a:t>Target Audiences</a:t>
            </a:r>
          </a:p>
        </p:txBody>
      </p:sp>
      <p:sp>
        <p:nvSpPr>
          <p:cNvPr id="62467" name="Rectangle 3"/>
          <p:cNvSpPr>
            <a:spLocks noGrp="1" noChangeArrowheads="1"/>
          </p:cNvSpPr>
          <p:nvPr>
            <p:ph type="body" idx="4294967295"/>
          </p:nvPr>
        </p:nvSpPr>
        <p:spPr/>
        <p:txBody>
          <a:bodyPr/>
          <a:lstStyle/>
          <a:p>
            <a:pPr>
              <a:buClr>
                <a:schemeClr val="bg2"/>
              </a:buClr>
            </a:pPr>
            <a:r>
              <a:rPr lang="en-US" altLang="en-US" sz="2000"/>
              <a:t>A message’s target audience must be clearly identified.</a:t>
            </a:r>
          </a:p>
          <a:p>
            <a:pPr>
              <a:buClr>
                <a:schemeClr val="bg2"/>
              </a:buClr>
              <a:buFontTx/>
              <a:buNone/>
            </a:pPr>
            <a:endParaRPr lang="en-US" altLang="en-US" sz="2000"/>
          </a:p>
          <a:p>
            <a:pPr>
              <a:buClr>
                <a:schemeClr val="bg2"/>
              </a:buClr>
            </a:pPr>
            <a:r>
              <a:rPr lang="en-US" altLang="en-US" sz="2000"/>
              <a:t>Multiple audience-specific messages are needed.</a:t>
            </a:r>
          </a:p>
          <a:p>
            <a:pPr>
              <a:buClr>
                <a:schemeClr val="bg2"/>
              </a:buClr>
              <a:buFontTx/>
              <a:buNone/>
            </a:pPr>
            <a:endParaRPr lang="en-US" altLang="en-US" sz="2000"/>
          </a:p>
          <a:p>
            <a:pPr>
              <a:buClr>
                <a:schemeClr val="bg2"/>
              </a:buClr>
            </a:pPr>
            <a:r>
              <a:rPr lang="en-US" altLang="en-US" sz="2000"/>
              <a:t>Research knowledge alone may not impact decisions.</a:t>
            </a:r>
          </a:p>
          <a:p>
            <a:endParaRPr lang="en-US" altLang="en-US" sz="2000"/>
          </a:p>
        </p:txBody>
      </p:sp>
    </p:spTree>
    <p:extLst>
      <p:ext uri="{BB962C8B-B14F-4D97-AF65-F5344CB8AC3E}">
        <p14:creationId xmlns:p14="http://schemas.microsoft.com/office/powerpoint/2010/main" val="2976727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idx="4294967295"/>
          </p:nvPr>
        </p:nvSpPr>
        <p:spPr/>
        <p:txBody>
          <a:bodyPr/>
          <a:lstStyle/>
          <a:p>
            <a:r>
              <a:rPr lang="en-US" altLang="en-US" dirty="0"/>
              <a:t>Target Audiences</a:t>
            </a:r>
            <a:endParaRPr lang="en-US" altLang="en-US" dirty="0" smtClean="0"/>
          </a:p>
        </p:txBody>
      </p:sp>
      <p:sp>
        <p:nvSpPr>
          <p:cNvPr id="65539" name="Rectangle 3"/>
          <p:cNvSpPr>
            <a:spLocks noGrp="1" noChangeArrowheads="1"/>
          </p:cNvSpPr>
          <p:nvPr>
            <p:ph type="body" idx="4294967295"/>
          </p:nvPr>
        </p:nvSpPr>
        <p:spPr/>
        <p:txBody>
          <a:bodyPr>
            <a:normAutofit/>
          </a:bodyPr>
          <a:lstStyle/>
          <a:p>
            <a:r>
              <a:rPr lang="en-US" altLang="en-US" sz="2800" dirty="0" smtClean="0">
                <a:solidFill>
                  <a:schemeClr val="accent2">
                    <a:lumMod val="75000"/>
                  </a:schemeClr>
                </a:solidFill>
                <a:latin typeface="Times New Roman" panose="02020603050405020304" pitchFamily="18" charset="0"/>
                <a:cs typeface="Times New Roman" panose="02020603050405020304" pitchFamily="18" charset="0"/>
              </a:rPr>
              <a:t>The term “target audience or group” can be used to describe the different groups of stakeholders connected to your project.</a:t>
            </a:r>
          </a:p>
          <a:p>
            <a:r>
              <a:rPr lang="en-US" altLang="en-US" sz="2800" dirty="0" smtClean="0">
                <a:solidFill>
                  <a:schemeClr val="accent2">
                    <a:lumMod val="75000"/>
                  </a:schemeClr>
                </a:solidFill>
                <a:latin typeface="Times New Roman" panose="02020603050405020304" pitchFamily="18" charset="0"/>
                <a:cs typeface="Times New Roman" panose="02020603050405020304" pitchFamily="18" charset="0"/>
              </a:rPr>
              <a:t>It is important to identify and be clear about who your stakeholders are and then you need to be able to map them to one of the categories of</a:t>
            </a:r>
            <a:r>
              <a:rPr lang="fa-IR" altLang="en-US" sz="2800" dirty="0" smtClean="0">
                <a:solidFill>
                  <a:schemeClr val="accent2">
                    <a:lumMod val="75000"/>
                  </a:schemeClr>
                </a:solidFill>
                <a:latin typeface="Times New Roman" panose="02020603050405020304" pitchFamily="18" charset="0"/>
                <a:cs typeface="Times New Roman" panose="02020603050405020304" pitchFamily="18" charset="0"/>
              </a:rPr>
              <a:t> </a:t>
            </a:r>
            <a:r>
              <a:rPr lang="en-US" altLang="en-US" sz="2800" dirty="0" smtClean="0">
                <a:solidFill>
                  <a:schemeClr val="accent2">
                    <a:lumMod val="75000"/>
                  </a:schemeClr>
                </a:solidFill>
                <a:latin typeface="Times New Roman" panose="02020603050405020304" pitchFamily="18" charset="0"/>
                <a:cs typeface="Times New Roman" panose="02020603050405020304" pitchFamily="18" charset="0"/>
              </a:rPr>
              <a:t>the </a:t>
            </a:r>
            <a:r>
              <a:rPr lang="en-US" altLang="en-US" sz="2800" b="1" dirty="0" smtClean="0">
                <a:solidFill>
                  <a:schemeClr val="accent2">
                    <a:lumMod val="75000"/>
                  </a:schemeClr>
                </a:solidFill>
                <a:latin typeface="Times New Roman" panose="02020603050405020304" pitchFamily="18" charset="0"/>
                <a:cs typeface="Times New Roman" panose="02020603050405020304" pitchFamily="18" charset="0"/>
              </a:rPr>
              <a:t>awareness, understanding, and action model.</a:t>
            </a:r>
          </a:p>
          <a:p>
            <a:endParaRPr lang="en-US" altLang="en-US" sz="2800" b="1" dirty="0" smtClean="0">
              <a:solidFill>
                <a:schemeClr val="accent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576350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ctr" rtl="1">
              <a:defRPr/>
            </a:pPr>
            <a:endParaRPr lang="fa-IR" dirty="0" smtClean="0">
              <a:solidFill>
                <a:schemeClr val="bg2">
                  <a:lumMod val="75000"/>
                </a:schemeClr>
              </a:solidFill>
              <a:cs typeface="B Nazanin" pitchFamily="2" charset="-78"/>
            </a:endParaRPr>
          </a:p>
        </p:txBody>
      </p:sp>
      <p:sp>
        <p:nvSpPr>
          <p:cNvPr id="6147" name="Rectangle 3"/>
          <p:cNvSpPr>
            <a:spLocks noGrp="1" noChangeArrowheads="1"/>
          </p:cNvSpPr>
          <p:nvPr>
            <p:ph idx="1"/>
          </p:nvPr>
        </p:nvSpPr>
        <p:spPr>
          <a:xfrm>
            <a:off x="677335" y="2071688"/>
            <a:ext cx="8596668" cy="4114800"/>
          </a:xfrm>
        </p:spPr>
        <p:txBody>
          <a:bodyPr>
            <a:normAutofit fontScale="92500"/>
          </a:bodyPr>
          <a:lstStyle/>
          <a:p>
            <a:pPr marL="273050" indent="-273050" algn="r" rtl="1">
              <a:lnSpc>
                <a:spcPct val="90000"/>
              </a:lnSpc>
              <a:buFont typeface="Wingdings" panose="05000000000000000000" pitchFamily="2" charset="2"/>
              <a:buChar char=""/>
            </a:pPr>
            <a:r>
              <a:rPr lang="fa-IR" altLang="en-US" sz="3200" dirty="0" smtClean="0">
                <a:cs typeface="B Nazanin" panose="00000400000000000000" pitchFamily="2" charset="-78"/>
              </a:rPr>
              <a:t>پژوهش منجر به پیدایش یافته های نوینی می باشد که به صورت بالقوه می توانند مراقبت های سلامت را موثرتر و مقرون به صرفه تر کنند،</a:t>
            </a:r>
          </a:p>
          <a:p>
            <a:pPr marL="273050" indent="-273050" algn="r" rtl="1">
              <a:lnSpc>
                <a:spcPct val="90000"/>
              </a:lnSpc>
              <a:buNone/>
            </a:pPr>
            <a:endParaRPr lang="fa-IR" altLang="en-US" sz="3200" dirty="0" smtClean="0">
              <a:cs typeface="B Nazanin" panose="00000400000000000000" pitchFamily="2" charset="-78"/>
            </a:endParaRPr>
          </a:p>
          <a:p>
            <a:pPr marL="273050" indent="-273050" algn="r" rtl="1">
              <a:lnSpc>
                <a:spcPct val="90000"/>
              </a:lnSpc>
              <a:buFont typeface="Wingdings" panose="05000000000000000000" pitchFamily="2" charset="2"/>
              <a:buChar char=""/>
            </a:pPr>
            <a:r>
              <a:rPr lang="fa-IR" altLang="en-US" sz="3200" dirty="0" smtClean="0">
                <a:cs typeface="B Nazanin" panose="00000400000000000000" pitchFamily="2" charset="-78"/>
              </a:rPr>
              <a:t>اما یافته های این پژوهش ها نمی تواند منجر به تحول شود مگر این که ارایه دهندگان خدمات بالینی و بهداشتی آن ها را به کار گیرند.</a:t>
            </a:r>
          </a:p>
          <a:p>
            <a:pPr marL="273050" indent="-273050" algn="r" rtl="1">
              <a:lnSpc>
                <a:spcPct val="90000"/>
              </a:lnSpc>
              <a:buNone/>
            </a:pPr>
            <a:endParaRPr lang="fa-IR" altLang="en-US" sz="2000" dirty="0"/>
          </a:p>
          <a:p>
            <a:pPr marL="273050" indent="-273050" algn="r" rtl="1">
              <a:lnSpc>
                <a:spcPct val="90000"/>
              </a:lnSpc>
              <a:buNone/>
            </a:pPr>
            <a:endParaRPr lang="fa-IR" altLang="en-US" sz="2000" dirty="0"/>
          </a:p>
          <a:p>
            <a:pPr marL="273050" indent="-273050">
              <a:lnSpc>
                <a:spcPct val="90000"/>
              </a:lnSpc>
              <a:buNone/>
            </a:pPr>
            <a:r>
              <a:rPr lang="en-GB" altLang="en-US" sz="1500" dirty="0" err="1"/>
              <a:t>Grimshaw</a:t>
            </a:r>
            <a:r>
              <a:rPr lang="en-GB" altLang="en-US" sz="1500" dirty="0"/>
              <a:t>, Ward, Eccles. </a:t>
            </a:r>
            <a:r>
              <a:rPr lang="en-US" altLang="en-US" sz="1500" dirty="0"/>
              <a:t>(2006) </a:t>
            </a:r>
            <a:r>
              <a:rPr lang="en-GB" altLang="en-US" sz="1500" i="1" dirty="0"/>
              <a:t>Oxford Handbook of Public Health.</a:t>
            </a:r>
            <a:r>
              <a:rPr lang="en-US" altLang="en-US" sz="1500" i="1" dirty="0"/>
              <a:t> 480-7. </a:t>
            </a:r>
          </a:p>
        </p:txBody>
      </p:sp>
    </p:spTree>
    <p:extLst>
      <p:ext uri="{BB962C8B-B14F-4D97-AF65-F5344CB8AC3E}">
        <p14:creationId xmlns:p14="http://schemas.microsoft.com/office/powerpoint/2010/main" val="350795009"/>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normAutofit/>
          </a:bodyPr>
          <a:lstStyle/>
          <a:p>
            <a:pPr>
              <a:defRPr/>
            </a:pPr>
            <a:r>
              <a:rPr lang="en-US" altLang="en-US" sz="3200" dirty="0"/>
              <a:t>Target Audiences</a:t>
            </a:r>
            <a:endParaRPr lang="en-US" sz="3200" dirty="0">
              <a:solidFill>
                <a:srgbClr val="961212"/>
              </a:solidFill>
              <a:latin typeface="+mn-lt"/>
            </a:endParaRPr>
          </a:p>
        </p:txBody>
      </p:sp>
      <p:sp>
        <p:nvSpPr>
          <p:cNvPr id="66563" name="Rectangle 3"/>
          <p:cNvSpPr>
            <a:spLocks noGrp="1" noChangeArrowheads="1"/>
          </p:cNvSpPr>
          <p:nvPr>
            <p:ph type="body" idx="1"/>
          </p:nvPr>
        </p:nvSpPr>
        <p:spPr>
          <a:xfrm>
            <a:off x="789709" y="1143001"/>
            <a:ext cx="8809905" cy="4525963"/>
          </a:xfrm>
        </p:spPr>
        <p:txBody>
          <a:bodyPr>
            <a:normAutofit/>
          </a:bodyPr>
          <a:lstStyle/>
          <a:p>
            <a:pPr marL="0" indent="0">
              <a:lnSpc>
                <a:spcPct val="90000"/>
              </a:lnSpc>
              <a:buNone/>
            </a:pPr>
            <a:endParaRPr lang="en-CA" altLang="en-US" sz="3600" dirty="0" smtClean="0">
              <a:solidFill>
                <a:schemeClr val="accent2">
                  <a:lumMod val="75000"/>
                </a:schemeClr>
              </a:solidFill>
              <a:latin typeface="Times New Roman" panose="02020603050405020304" pitchFamily="18" charset="0"/>
              <a:cs typeface="Times New Roman" panose="02020603050405020304" pitchFamily="18" charset="0"/>
            </a:endParaRPr>
          </a:p>
          <a:p>
            <a:pPr lvl="1" eaLnBrk="1" hangingPunct="1">
              <a:lnSpc>
                <a:spcPct val="90000"/>
              </a:lnSpc>
            </a:pPr>
            <a:r>
              <a:rPr lang="en-CA" altLang="en-US" sz="3600" dirty="0">
                <a:solidFill>
                  <a:schemeClr val="accent2">
                    <a:lumMod val="75000"/>
                  </a:schemeClr>
                </a:solidFill>
                <a:latin typeface="Times New Roman" panose="02020603050405020304" pitchFamily="18" charset="0"/>
                <a:cs typeface="Times New Roman" panose="02020603050405020304" pitchFamily="18" charset="0"/>
              </a:rPr>
              <a:t>Identify the </a:t>
            </a:r>
            <a:r>
              <a:rPr lang="en-CA" altLang="en-US" sz="3600" b="1" dirty="0">
                <a:solidFill>
                  <a:schemeClr val="accent2">
                    <a:lumMod val="75000"/>
                  </a:schemeClr>
                </a:solidFill>
                <a:latin typeface="Times New Roman" panose="02020603050405020304" pitchFamily="18" charset="0"/>
                <a:cs typeface="Times New Roman" panose="02020603050405020304" pitchFamily="18" charset="0"/>
              </a:rPr>
              <a:t>most appropriate</a:t>
            </a:r>
            <a:r>
              <a:rPr lang="en-CA" altLang="en-US" sz="3600" dirty="0">
                <a:solidFill>
                  <a:schemeClr val="accent2">
                    <a:lumMod val="75000"/>
                  </a:schemeClr>
                </a:solidFill>
                <a:latin typeface="Times New Roman" panose="02020603050405020304" pitchFamily="18" charset="0"/>
                <a:cs typeface="Times New Roman" panose="02020603050405020304" pitchFamily="18" charset="0"/>
              </a:rPr>
              <a:t> target audience(s) for each message and fine-tune the message and approach to knowledge transfer for each target audience</a:t>
            </a:r>
          </a:p>
          <a:p>
            <a:pPr lvl="2" eaLnBrk="1" hangingPunct="1">
              <a:lnSpc>
                <a:spcPct val="90000"/>
              </a:lnSpc>
            </a:pPr>
            <a:endParaRPr lang="en-CA" altLang="en-US" sz="3600" dirty="0">
              <a:solidFill>
                <a:schemeClr val="accent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1424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sz="quarter"/>
          </p:nvPr>
        </p:nvSpPr>
        <p:spPr/>
        <p:txBody>
          <a:bodyPr/>
          <a:lstStyle/>
          <a:p>
            <a:pPr algn="ctr"/>
            <a:r>
              <a:rPr lang="fa-IR" altLang="en-US" dirty="0" smtClean="0">
                <a:cs typeface="B Nazanin" panose="00000400000000000000" pitchFamily="2" charset="-78"/>
              </a:rPr>
              <a:t>گروه مخاطب فعالیت های ترجمان دانش</a:t>
            </a:r>
            <a:endParaRPr lang="fa-IR" altLang="en-US" dirty="0" smtClean="0"/>
          </a:p>
        </p:txBody>
      </p:sp>
      <p:sp>
        <p:nvSpPr>
          <p:cNvPr id="15363" name="Content Placeholder 2"/>
          <p:cNvSpPr>
            <a:spLocks noGrp="1"/>
          </p:cNvSpPr>
          <p:nvPr>
            <p:ph sz="quarter" idx="1"/>
          </p:nvPr>
        </p:nvSpPr>
        <p:spPr/>
        <p:txBody>
          <a:bodyPr/>
          <a:lstStyle/>
          <a:p>
            <a:pPr algn="ctr" rtl="1">
              <a:buFont typeface="Wingdings" panose="05000000000000000000" pitchFamily="2" charset="2"/>
              <a:buNone/>
            </a:pPr>
            <a:r>
              <a:rPr lang="fa-IR" altLang="en-US" sz="2400">
                <a:solidFill>
                  <a:srgbClr val="00B0F0"/>
                </a:solidFill>
                <a:cs typeface="B Nazanin" panose="00000400000000000000" pitchFamily="2" charset="-78"/>
              </a:rPr>
              <a:t>استفاده کنندگان از دانش</a:t>
            </a:r>
          </a:p>
          <a:p>
            <a:pPr algn="r" rtl="1" eaLnBrk="1" hangingPunct="1">
              <a:lnSpc>
                <a:spcPct val="90000"/>
              </a:lnSpc>
              <a:buFont typeface="Courier New" panose="02070309020205020404" pitchFamily="49" charset="0"/>
              <a:buChar char="o"/>
            </a:pPr>
            <a:r>
              <a:rPr lang="fa-IR" altLang="en-US" sz="2400">
                <a:cs typeface="B Nazanin" panose="00000400000000000000" pitchFamily="2" charset="-78"/>
              </a:rPr>
              <a:t>ماکرو (</a:t>
            </a:r>
            <a:r>
              <a:rPr lang="en-US" altLang="en-US" sz="2400">
                <a:cs typeface="B Nazanin" panose="00000400000000000000" pitchFamily="2" charset="-78"/>
              </a:rPr>
              <a:t>Macro level </a:t>
            </a:r>
            <a:r>
              <a:rPr lang="fa-IR" altLang="en-US" sz="2400">
                <a:cs typeface="B Nazanin" panose="00000400000000000000" pitchFamily="2" charset="-78"/>
              </a:rPr>
              <a:t>)</a:t>
            </a:r>
            <a:r>
              <a:rPr lang="en-US" altLang="en-US" sz="2400">
                <a:cs typeface="B Nazanin" panose="00000400000000000000" pitchFamily="2" charset="-78"/>
              </a:rPr>
              <a:t> :</a:t>
            </a:r>
            <a:r>
              <a:rPr lang="fa-IR" altLang="en-US" sz="2000">
                <a:cs typeface="B Nazanin" panose="00000400000000000000" pitchFamily="2" charset="-78"/>
              </a:rPr>
              <a:t>وزارت بهداشت</a:t>
            </a:r>
          </a:p>
          <a:p>
            <a:pPr algn="r" rtl="1" eaLnBrk="1" hangingPunct="1">
              <a:lnSpc>
                <a:spcPct val="90000"/>
              </a:lnSpc>
              <a:buFont typeface="Courier New" panose="02070309020205020404" pitchFamily="49" charset="0"/>
              <a:buChar char="o"/>
            </a:pPr>
            <a:r>
              <a:rPr lang="fa-IR" altLang="en-US" sz="2400">
                <a:cs typeface="B Nazanin" panose="00000400000000000000" pitchFamily="2" charset="-78"/>
              </a:rPr>
              <a:t>مزو (</a:t>
            </a:r>
            <a:r>
              <a:rPr lang="en-US" altLang="en-US" sz="2400">
                <a:cs typeface="B Nazanin" panose="00000400000000000000" pitchFamily="2" charset="-78"/>
              </a:rPr>
              <a:t>Meso level </a:t>
            </a:r>
            <a:r>
              <a:rPr lang="fa-IR" altLang="en-US" sz="2400">
                <a:cs typeface="B Nazanin" panose="00000400000000000000" pitchFamily="2" charset="-78"/>
              </a:rPr>
              <a:t>)</a:t>
            </a:r>
            <a:r>
              <a:rPr lang="en-US" altLang="en-US" sz="2400">
                <a:cs typeface="B Nazanin" panose="00000400000000000000" pitchFamily="2" charset="-78"/>
              </a:rPr>
              <a:t>: </a:t>
            </a:r>
            <a:r>
              <a:rPr lang="fa-IR" altLang="en-US" sz="2000">
                <a:cs typeface="B Nazanin" panose="00000400000000000000" pitchFamily="2" charset="-78"/>
              </a:rPr>
              <a:t>مدیران</a:t>
            </a:r>
          </a:p>
          <a:p>
            <a:pPr algn="r" rtl="1" eaLnBrk="1" hangingPunct="1">
              <a:lnSpc>
                <a:spcPct val="90000"/>
              </a:lnSpc>
              <a:buFont typeface="Courier New" panose="02070309020205020404" pitchFamily="49" charset="0"/>
              <a:buChar char="o"/>
            </a:pPr>
            <a:r>
              <a:rPr lang="fa-IR" altLang="en-US" sz="2400">
                <a:cs typeface="B Nazanin" panose="00000400000000000000" pitchFamily="2" charset="-78"/>
              </a:rPr>
              <a:t>میکرو (</a:t>
            </a:r>
            <a:r>
              <a:rPr lang="en-US" altLang="en-US" sz="2400">
                <a:cs typeface="B Nazanin" panose="00000400000000000000" pitchFamily="2" charset="-78"/>
              </a:rPr>
              <a:t>Micro level </a:t>
            </a:r>
            <a:r>
              <a:rPr lang="fa-IR" altLang="en-US" sz="2400">
                <a:cs typeface="B Nazanin" panose="00000400000000000000" pitchFamily="2" charset="-78"/>
              </a:rPr>
              <a:t>)</a:t>
            </a:r>
            <a:r>
              <a:rPr lang="en-US" altLang="en-US" sz="2400">
                <a:cs typeface="B Nazanin" panose="00000400000000000000" pitchFamily="2" charset="-78"/>
              </a:rPr>
              <a:t>: </a:t>
            </a:r>
            <a:r>
              <a:rPr lang="fa-IR" altLang="en-US" sz="2400">
                <a:cs typeface="B Nazanin" panose="00000400000000000000" pitchFamily="2" charset="-78"/>
              </a:rPr>
              <a:t>پزشکان و پرستاران، بیماران و مردم</a:t>
            </a:r>
            <a:endParaRPr lang="fa-IR" altLang="en-US" sz="2400"/>
          </a:p>
        </p:txBody>
      </p:sp>
      <p:sp>
        <p:nvSpPr>
          <p:cNvPr id="15364" name="Content Placeholder 3"/>
          <p:cNvSpPr>
            <a:spLocks noGrp="1"/>
          </p:cNvSpPr>
          <p:nvPr>
            <p:ph sz="quarter" idx="2"/>
          </p:nvPr>
        </p:nvSpPr>
        <p:spPr/>
        <p:txBody>
          <a:bodyPr/>
          <a:lstStyle/>
          <a:p>
            <a:pPr algn="ctr" rtl="1">
              <a:buFont typeface="Wingdings" panose="05000000000000000000" pitchFamily="2" charset="2"/>
              <a:buNone/>
            </a:pPr>
            <a:r>
              <a:rPr lang="fa-IR" altLang="en-US" smtClean="0">
                <a:solidFill>
                  <a:srgbClr val="00B0F0"/>
                </a:solidFill>
                <a:cs typeface="B Nazanin" panose="00000400000000000000" pitchFamily="2" charset="-78"/>
              </a:rPr>
              <a:t>تولید کنندگان دانش</a:t>
            </a:r>
          </a:p>
          <a:p>
            <a:pPr algn="ctr" rtl="1">
              <a:buFont typeface="Wingdings" panose="05000000000000000000" pitchFamily="2" charset="2"/>
              <a:buNone/>
            </a:pPr>
            <a:r>
              <a:rPr lang="fa-IR" altLang="en-US" smtClean="0">
                <a:cs typeface="B Nazanin" panose="00000400000000000000" pitchFamily="2" charset="-78"/>
              </a:rPr>
              <a:t>سازمان های تولید کننده دانش </a:t>
            </a:r>
          </a:p>
          <a:p>
            <a:pPr algn="ctr" rtl="1">
              <a:buFont typeface="Wingdings" panose="05000000000000000000" pitchFamily="2" charset="2"/>
              <a:buNone/>
            </a:pPr>
            <a:r>
              <a:rPr lang="fa-IR" altLang="en-US" smtClean="0">
                <a:cs typeface="B Nazanin" panose="00000400000000000000" pitchFamily="2" charset="-78"/>
              </a:rPr>
              <a:t>و محققین</a:t>
            </a:r>
          </a:p>
          <a:p>
            <a:endParaRPr lang="fa-IR" altLang="en-US" smtClean="0"/>
          </a:p>
        </p:txBody>
      </p:sp>
      <p:sp>
        <p:nvSpPr>
          <p:cNvPr id="15365" name="Content Placeholder 4"/>
          <p:cNvSpPr>
            <a:spLocks noGrp="1"/>
          </p:cNvSpPr>
          <p:nvPr>
            <p:ph sz="quarter" idx="3"/>
          </p:nvPr>
        </p:nvSpPr>
        <p:spPr>
          <a:xfrm>
            <a:off x="2971800" y="4419601"/>
            <a:ext cx="6553200" cy="1427163"/>
          </a:xfrm>
        </p:spPr>
        <p:txBody>
          <a:bodyPr/>
          <a:lstStyle/>
          <a:p>
            <a:pPr algn="ctr" rtl="1">
              <a:buFont typeface="Wingdings" panose="05000000000000000000" pitchFamily="2" charset="2"/>
              <a:buNone/>
            </a:pPr>
            <a:r>
              <a:rPr lang="fa-IR" altLang="en-US" smtClean="0">
                <a:solidFill>
                  <a:srgbClr val="00B0F0"/>
                </a:solidFill>
                <a:cs typeface="B Nazanin" panose="00000400000000000000" pitchFamily="2" charset="-78"/>
              </a:rPr>
              <a:t>واسطه گرهای دانش</a:t>
            </a:r>
          </a:p>
          <a:p>
            <a:pPr algn="ctr" rtl="1">
              <a:buFont typeface="Wingdings" panose="05000000000000000000" pitchFamily="2" charset="2"/>
              <a:buNone/>
            </a:pPr>
            <a:r>
              <a:rPr lang="fa-IR" altLang="en-US" smtClean="0">
                <a:cs typeface="B Nazanin" panose="00000400000000000000" pitchFamily="2" charset="-78"/>
              </a:rPr>
              <a:t>فرد، گروه، سازمان</a:t>
            </a:r>
          </a:p>
        </p:txBody>
      </p:sp>
      <p:sp>
        <p:nvSpPr>
          <p:cNvPr id="7" name="Footer Placeholder 6"/>
          <p:cNvSpPr>
            <a:spLocks noGrp="1"/>
          </p:cNvSpPr>
          <p:nvPr>
            <p:ph type="ftr" sz="quarter" idx="10"/>
          </p:nvPr>
        </p:nvSpPr>
        <p:spPr/>
        <p:txBody>
          <a:bodyPr/>
          <a:lstStyle/>
          <a:p>
            <a:pPr>
              <a:defRPr/>
            </a:pPr>
            <a:r>
              <a:rPr lang="en-US" smtClean="0"/>
              <a:t>Copyright: Knowledge Utilization Research Center</a:t>
            </a:r>
            <a:endParaRPr lang="en-US"/>
          </a:p>
        </p:txBody>
      </p:sp>
      <p:sp>
        <p:nvSpPr>
          <p:cNvPr id="15367" name="Slide Number Placeholder 7"/>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71A0E618-C7FC-4819-B94B-E546736FB3A0}" type="slidenum">
              <a:rPr lang="en-US" altLang="en-US"/>
              <a:pPr eaLnBrk="1" hangingPunct="1"/>
              <a:t>31</a:t>
            </a:fld>
            <a:endParaRPr lang="en-US" altLang="en-US"/>
          </a:p>
        </p:txBody>
      </p:sp>
    </p:spTree>
    <p:extLst>
      <p:ext uri="{BB962C8B-B14F-4D97-AF65-F5344CB8AC3E}">
        <p14:creationId xmlns:p14="http://schemas.microsoft.com/office/powerpoint/2010/main" val="2275538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mtClean="0"/>
              <a:t>What do brokers do?</a:t>
            </a:r>
          </a:p>
        </p:txBody>
      </p:sp>
      <p:sp>
        <p:nvSpPr>
          <p:cNvPr id="16387" name="Rectangle 3"/>
          <p:cNvSpPr>
            <a:spLocks noGrp="1" noChangeArrowheads="1"/>
          </p:cNvSpPr>
          <p:nvPr>
            <p:ph idx="1"/>
          </p:nvPr>
        </p:nvSpPr>
        <p:spPr/>
        <p:txBody>
          <a:bodyPr/>
          <a:lstStyle/>
          <a:p>
            <a:pPr eaLnBrk="1" hangingPunct="1">
              <a:lnSpc>
                <a:spcPct val="90000"/>
              </a:lnSpc>
            </a:pPr>
            <a:r>
              <a:rPr lang="en-US" altLang="en-US" smtClean="0"/>
              <a:t>Find and link people</a:t>
            </a:r>
          </a:p>
          <a:p>
            <a:pPr eaLnBrk="1" hangingPunct="1">
              <a:lnSpc>
                <a:spcPct val="90000"/>
              </a:lnSpc>
            </a:pPr>
            <a:r>
              <a:rPr lang="en-US" altLang="en-US" smtClean="0"/>
              <a:t>Work with both parties to scan the literature, summarize what exists, identify gaps</a:t>
            </a:r>
          </a:p>
          <a:p>
            <a:pPr eaLnBrk="1" hangingPunct="1">
              <a:lnSpc>
                <a:spcPct val="90000"/>
              </a:lnSpc>
            </a:pPr>
            <a:r>
              <a:rPr lang="en-US" altLang="en-US" smtClean="0"/>
              <a:t>Work with researchers and users of research to create research-able questions from policy/management issues</a:t>
            </a:r>
          </a:p>
          <a:p>
            <a:pPr eaLnBrk="1" hangingPunct="1">
              <a:lnSpc>
                <a:spcPct val="90000"/>
              </a:lnSpc>
            </a:pPr>
            <a:r>
              <a:rPr lang="en-US" altLang="en-US" smtClean="0"/>
              <a:t>Ensure that both researchers and users of research are engaged throughout the research process </a:t>
            </a:r>
          </a:p>
        </p:txBody>
      </p:sp>
      <p:sp>
        <p:nvSpPr>
          <p:cNvPr id="16388" name="Footer Placeholder 4"/>
          <p:cNvSpPr>
            <a:spLocks noGrp="1"/>
          </p:cNvSpPr>
          <p:nvPr>
            <p:ph type="ftr" sz="quarter" idx="10"/>
          </p:nvPr>
        </p:nvSpPr>
        <p:spPr>
          <a:xfrm>
            <a:off x="8077200"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r" eaLnBrk="1" hangingPunct="1"/>
            <a:r>
              <a:rPr lang="en-US" altLang="en-US" smtClean="0">
                <a:latin typeface="Arial" panose="020B0604020202020204" pitchFamily="34" charset="0"/>
              </a:rPr>
              <a:t>TUMS-KURC</a:t>
            </a:r>
          </a:p>
        </p:txBody>
      </p:sp>
    </p:spTree>
    <p:extLst>
      <p:ext uri="{BB962C8B-B14F-4D97-AF65-F5344CB8AC3E}">
        <p14:creationId xmlns:p14="http://schemas.microsoft.com/office/powerpoint/2010/main" val="3319954078"/>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p:nvPr>
        </p:nvSpPr>
        <p:spPr>
          <a:xfrm>
            <a:off x="1752600" y="1020764"/>
            <a:ext cx="8686800" cy="701675"/>
          </a:xfrm>
        </p:spPr>
        <p:txBody>
          <a:bodyPr>
            <a:normAutofit/>
          </a:bodyPr>
          <a:lstStyle/>
          <a:p>
            <a:pPr>
              <a:defRPr/>
            </a:pPr>
            <a:r>
              <a:t>Where is brokering done?</a:t>
            </a:r>
          </a:p>
        </p:txBody>
      </p:sp>
      <p:sp>
        <p:nvSpPr>
          <p:cNvPr id="17411" name="Rectangle 3"/>
          <p:cNvSpPr>
            <a:spLocks noGrp="1" noChangeArrowheads="1"/>
          </p:cNvSpPr>
          <p:nvPr>
            <p:ph idx="1"/>
          </p:nvPr>
        </p:nvSpPr>
        <p:spPr>
          <a:xfrm>
            <a:off x="1828800" y="2438400"/>
            <a:ext cx="8281988" cy="2667000"/>
          </a:xfrm>
        </p:spPr>
        <p:txBody>
          <a:bodyPr/>
          <a:lstStyle/>
          <a:p>
            <a:pPr eaLnBrk="1" hangingPunct="1"/>
            <a:r>
              <a:rPr lang="en-US" altLang="en-US" sz="3600"/>
              <a:t>Brokering can be done in a variety of settings</a:t>
            </a:r>
            <a:endParaRPr lang="en-US" altLang="en-US" smtClean="0">
              <a:latin typeface="Arial" panose="020B0604020202020204" pitchFamily="34" charset="0"/>
            </a:endParaRPr>
          </a:p>
          <a:p>
            <a:pPr lvl="1" eaLnBrk="1" hangingPunct="1"/>
            <a:r>
              <a:rPr lang="en-US" altLang="en-US" smtClean="0">
                <a:latin typeface="Times New Roman" panose="02020603050405020304" pitchFamily="18" charset="0"/>
                <a:cs typeface="Times New Roman" panose="02020603050405020304" pitchFamily="18" charset="0"/>
              </a:rPr>
              <a:t>Knowledge brokering organizations</a:t>
            </a:r>
          </a:p>
          <a:p>
            <a:pPr lvl="1" eaLnBrk="1" hangingPunct="1"/>
            <a:r>
              <a:rPr lang="en-US" altLang="en-US" smtClean="0">
                <a:latin typeface="Times New Roman" panose="02020603050405020304" pitchFamily="18" charset="0"/>
                <a:cs typeface="Times New Roman" panose="02020603050405020304" pitchFamily="18" charset="0"/>
              </a:rPr>
              <a:t>Individuals or teams in research organizations</a:t>
            </a:r>
          </a:p>
          <a:p>
            <a:pPr lvl="1" eaLnBrk="1" hangingPunct="1"/>
            <a:r>
              <a:rPr lang="en-US" altLang="en-US" smtClean="0">
                <a:latin typeface="Times New Roman" panose="02020603050405020304" pitchFamily="18" charset="0"/>
                <a:cs typeface="Times New Roman" panose="02020603050405020304" pitchFamily="18" charset="0"/>
              </a:rPr>
              <a:t>Individuals or teams in decision-making organizations</a:t>
            </a:r>
          </a:p>
        </p:txBody>
      </p:sp>
      <p:sp>
        <p:nvSpPr>
          <p:cNvPr id="17412" name="Footer Placeholder 4"/>
          <p:cNvSpPr>
            <a:spLocks noGrp="1"/>
          </p:cNvSpPr>
          <p:nvPr>
            <p:ph type="ftr" sz="quarter" idx="10"/>
          </p:nvPr>
        </p:nvSpPr>
        <p:spPr>
          <a:xfrm>
            <a:off x="8077200"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r" eaLnBrk="1" hangingPunct="1"/>
            <a:r>
              <a:rPr lang="en-US" altLang="en-US" smtClean="0">
                <a:latin typeface="Arial" panose="020B0604020202020204" pitchFamily="34" charset="0"/>
              </a:rPr>
              <a:t>TUMS-KURC</a:t>
            </a:r>
          </a:p>
        </p:txBody>
      </p:sp>
    </p:spTree>
    <p:extLst>
      <p:ext uri="{BB962C8B-B14F-4D97-AF65-F5344CB8AC3E}">
        <p14:creationId xmlns:p14="http://schemas.microsoft.com/office/powerpoint/2010/main" val="685346528"/>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ctrTitle"/>
          </p:nvPr>
        </p:nvSpPr>
        <p:spPr/>
        <p:txBody>
          <a:bodyPr/>
          <a:lstStyle/>
          <a:p>
            <a:pPr eaLnBrk="1" hangingPunct="1"/>
            <a:r>
              <a:rPr lang="en-US" altLang="en-US" smtClean="0"/>
              <a:t>Thank You!</a:t>
            </a:r>
          </a:p>
        </p:txBody>
      </p:sp>
      <p:sp>
        <p:nvSpPr>
          <p:cNvPr id="38915" name="Rectangle 5"/>
          <p:cNvSpPr>
            <a:spLocks noGrp="1" noChangeArrowheads="1"/>
          </p:cNvSpPr>
          <p:nvPr>
            <p:ph type="subTitle" idx="1"/>
          </p:nvPr>
        </p:nvSpPr>
        <p:spPr/>
        <p:txBody>
          <a:bodyPr/>
          <a:lstStyle/>
          <a:p>
            <a:pPr eaLnBrk="1" hangingPunct="1"/>
            <a:endParaRPr lang="fa-IR" altLang="en-US" smtClean="0"/>
          </a:p>
        </p:txBody>
      </p:sp>
      <p:sp>
        <p:nvSpPr>
          <p:cNvPr id="5" name="Rectangle 5"/>
          <p:cNvSpPr>
            <a:spLocks noGrp="1" noChangeArrowheads="1"/>
          </p:cNvSpPr>
          <p:nvPr>
            <p:ph type="ftr" sz="quarter" idx="11"/>
          </p:nvPr>
        </p:nvSpPr>
        <p:spPr/>
        <p:txBody>
          <a:bodyPr/>
          <a:lstStyle/>
          <a:p>
            <a:pPr>
              <a:defRPr/>
            </a:pPr>
            <a:r>
              <a:rPr lang="en-US"/>
              <a:t>Copyright: Knowledge Utilization Research Center</a:t>
            </a:r>
          </a:p>
        </p:txBody>
      </p:sp>
      <p:sp>
        <p:nvSpPr>
          <p:cNvPr id="24579" name="Rectangle 6"/>
          <p:cNvSpPr>
            <a:spLocks noGrp="1" noChangeArrowheads="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750" b="1">
                <a:solidFill>
                  <a:schemeClr val="tx1"/>
                </a:solidFill>
                <a:latin typeface="Book Antiqua" panose="02040602050305030304" pitchFamily="18" charset="0"/>
                <a:cs typeface="Arial" panose="020B0604020202020204" pitchFamily="34" charset="0"/>
              </a:defRPr>
            </a:lvl1pPr>
            <a:lvl2pPr marL="557213" indent="-214313" eaLnBrk="0" hangingPunct="0">
              <a:defRPr sz="750" b="1">
                <a:solidFill>
                  <a:schemeClr val="tx1"/>
                </a:solidFill>
                <a:latin typeface="Book Antiqua" panose="02040602050305030304" pitchFamily="18" charset="0"/>
                <a:cs typeface="Arial" panose="020B0604020202020204" pitchFamily="34" charset="0"/>
              </a:defRPr>
            </a:lvl2pPr>
            <a:lvl3pPr marL="857250" indent="-171450" eaLnBrk="0" hangingPunct="0">
              <a:defRPr sz="750" b="1">
                <a:solidFill>
                  <a:schemeClr val="tx1"/>
                </a:solidFill>
                <a:latin typeface="Book Antiqua" panose="02040602050305030304" pitchFamily="18" charset="0"/>
                <a:cs typeface="Arial" panose="020B0604020202020204" pitchFamily="34" charset="0"/>
              </a:defRPr>
            </a:lvl3pPr>
            <a:lvl4pPr marL="1200150" indent="-171450" eaLnBrk="0" hangingPunct="0">
              <a:defRPr sz="750" b="1">
                <a:solidFill>
                  <a:schemeClr val="tx1"/>
                </a:solidFill>
                <a:latin typeface="Book Antiqua" panose="02040602050305030304" pitchFamily="18" charset="0"/>
                <a:cs typeface="Arial" panose="020B0604020202020204" pitchFamily="34" charset="0"/>
              </a:defRPr>
            </a:lvl4pPr>
            <a:lvl5pPr marL="1543050" indent="-171450" eaLnBrk="0" hangingPunct="0">
              <a:defRPr sz="750" b="1">
                <a:solidFill>
                  <a:schemeClr val="tx1"/>
                </a:solidFill>
                <a:latin typeface="Book Antiqua" panose="02040602050305030304" pitchFamily="18" charset="0"/>
                <a:cs typeface="Arial" panose="020B0604020202020204" pitchFamily="34" charset="0"/>
              </a:defRPr>
            </a:lvl5pPr>
            <a:lvl6pPr marL="1885950" indent="-171450" algn="r" eaLnBrk="0" fontAlgn="base" hangingPunct="0">
              <a:spcBef>
                <a:spcPct val="0"/>
              </a:spcBef>
              <a:spcAft>
                <a:spcPct val="0"/>
              </a:spcAft>
              <a:defRPr sz="750" b="1">
                <a:solidFill>
                  <a:schemeClr val="tx1"/>
                </a:solidFill>
                <a:latin typeface="Book Antiqua" panose="02040602050305030304" pitchFamily="18" charset="0"/>
                <a:cs typeface="Arial" panose="020B0604020202020204" pitchFamily="34" charset="0"/>
              </a:defRPr>
            </a:lvl6pPr>
            <a:lvl7pPr marL="2228850" indent="-171450" algn="r" eaLnBrk="0" fontAlgn="base" hangingPunct="0">
              <a:spcBef>
                <a:spcPct val="0"/>
              </a:spcBef>
              <a:spcAft>
                <a:spcPct val="0"/>
              </a:spcAft>
              <a:defRPr sz="750" b="1">
                <a:solidFill>
                  <a:schemeClr val="tx1"/>
                </a:solidFill>
                <a:latin typeface="Book Antiqua" panose="02040602050305030304" pitchFamily="18" charset="0"/>
                <a:cs typeface="Arial" panose="020B0604020202020204" pitchFamily="34" charset="0"/>
              </a:defRPr>
            </a:lvl7pPr>
            <a:lvl8pPr marL="2571750" indent="-171450" algn="r" eaLnBrk="0" fontAlgn="base" hangingPunct="0">
              <a:spcBef>
                <a:spcPct val="0"/>
              </a:spcBef>
              <a:spcAft>
                <a:spcPct val="0"/>
              </a:spcAft>
              <a:defRPr sz="750" b="1">
                <a:solidFill>
                  <a:schemeClr val="tx1"/>
                </a:solidFill>
                <a:latin typeface="Book Antiqua" panose="02040602050305030304" pitchFamily="18" charset="0"/>
                <a:cs typeface="Arial" panose="020B0604020202020204" pitchFamily="34" charset="0"/>
              </a:defRPr>
            </a:lvl8pPr>
            <a:lvl9pPr marL="2914650" indent="-171450" algn="r" eaLnBrk="0" fontAlgn="base" hangingPunct="0">
              <a:spcBef>
                <a:spcPct val="0"/>
              </a:spcBef>
              <a:spcAft>
                <a:spcPct val="0"/>
              </a:spcAft>
              <a:defRPr sz="750" b="1">
                <a:solidFill>
                  <a:schemeClr val="tx1"/>
                </a:solidFill>
                <a:latin typeface="Book Antiqua" panose="02040602050305030304" pitchFamily="18" charset="0"/>
                <a:cs typeface="Arial" panose="020B0604020202020204" pitchFamily="34" charset="0"/>
              </a:defRPr>
            </a:lvl9pPr>
          </a:lstStyle>
          <a:p>
            <a:pPr eaLnBrk="1" hangingPunct="1">
              <a:defRPr/>
            </a:pPr>
            <a:fld id="{514BD339-22BF-4B36-958E-BBEC50A7B393}" type="slidenum">
              <a:rPr lang="en-US"/>
              <a:pPr eaLnBrk="1" hangingPunct="1">
                <a:defRPr/>
              </a:pPr>
              <a:t>34</a:t>
            </a:fld>
            <a:endParaRPr lang="en-US"/>
          </a:p>
        </p:txBody>
      </p:sp>
    </p:spTree>
    <p:extLst>
      <p:ext uri="{BB962C8B-B14F-4D97-AF65-F5344CB8AC3E}">
        <p14:creationId xmlns:p14="http://schemas.microsoft.com/office/powerpoint/2010/main" val="976346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fa-IR" sz="4000" dirty="0" smtClean="0">
                <a:cs typeface="B Nazanin" panose="00000400000000000000" pitchFamily="2" charset="-78"/>
              </a:rPr>
              <a:t>ترجمان دانش</a:t>
            </a:r>
          </a:p>
          <a:p>
            <a:pPr algn="r" rtl="1"/>
            <a:r>
              <a:rPr lang="fa-IR" sz="4000" dirty="0" smtClean="0">
                <a:cs typeface="B Nazanin" panose="00000400000000000000" pitchFamily="2" charset="-78"/>
              </a:rPr>
              <a:t>ترجمان </a:t>
            </a:r>
          </a:p>
          <a:p>
            <a:pPr algn="r" rtl="1"/>
            <a:r>
              <a:rPr lang="fa-IR" sz="4000" dirty="0" smtClean="0">
                <a:cs typeface="B Nazanin" panose="00000400000000000000" pitchFamily="2" charset="-78"/>
              </a:rPr>
              <a:t>دانش</a:t>
            </a:r>
            <a:endParaRPr lang="en-US" sz="4000" dirty="0">
              <a:cs typeface="B Nazanin" panose="00000400000000000000" pitchFamily="2" charset="-78"/>
            </a:endParaRPr>
          </a:p>
        </p:txBody>
      </p:sp>
    </p:spTree>
    <p:extLst>
      <p:ext uri="{BB962C8B-B14F-4D97-AF65-F5344CB8AC3E}">
        <p14:creationId xmlns:p14="http://schemas.microsoft.com/office/powerpoint/2010/main" val="36438115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677334" y="609600"/>
            <a:ext cx="8596668" cy="1185864"/>
          </a:xfrm>
        </p:spPr>
        <p:txBody>
          <a:bodyPr>
            <a:normAutofit fontScale="90000"/>
          </a:bodyPr>
          <a:lstStyle/>
          <a:p>
            <a:pPr algn="ctr"/>
            <a:r>
              <a:rPr lang="fa-IR" altLang="en-US" dirty="0">
                <a:solidFill>
                  <a:srgbClr val="339933"/>
                </a:solidFill>
                <a:cs typeface="B Nazanin" panose="00000400000000000000" pitchFamily="2" charset="-78"/>
              </a:rPr>
              <a:t>هدف ترجمان دانش تغییر رفتار </a:t>
            </a:r>
            <a:r>
              <a:rPr lang="fa-IR" altLang="en-US" dirty="0" smtClean="0">
                <a:solidFill>
                  <a:srgbClr val="339933"/>
                </a:solidFill>
                <a:cs typeface="B Nazanin" panose="00000400000000000000" pitchFamily="2" charset="-78"/>
              </a:rPr>
              <a:t>است </a:t>
            </a:r>
            <a:r>
              <a:rPr lang="fa-IR" altLang="en-US" dirty="0">
                <a:solidFill>
                  <a:srgbClr val="339933"/>
                </a:solidFill>
                <a:cs typeface="B Nazanin" panose="00000400000000000000" pitchFamily="2" charset="-78"/>
              </a:rPr>
              <a:t/>
            </a:r>
            <a:br>
              <a:rPr lang="fa-IR" altLang="en-US" dirty="0">
                <a:solidFill>
                  <a:srgbClr val="339933"/>
                </a:solidFill>
                <a:cs typeface="B Nazanin" panose="00000400000000000000" pitchFamily="2" charset="-78"/>
              </a:rPr>
            </a:br>
            <a:endParaRPr lang="fa-IR" altLang="en-US" dirty="0" smtClean="0"/>
          </a:p>
        </p:txBody>
      </p:sp>
      <p:sp>
        <p:nvSpPr>
          <p:cNvPr id="21507" name="Content Placeholder 2"/>
          <p:cNvSpPr>
            <a:spLocks noGrp="1"/>
          </p:cNvSpPr>
          <p:nvPr>
            <p:ph idx="1"/>
          </p:nvPr>
        </p:nvSpPr>
        <p:spPr/>
        <p:txBody>
          <a:bodyPr>
            <a:normAutofit/>
          </a:bodyPr>
          <a:lstStyle/>
          <a:p>
            <a:pPr algn="ctr" rtl="1">
              <a:buFont typeface="Wingdings" panose="05000000000000000000" pitchFamily="2" charset="2"/>
              <a:buChar char="q"/>
            </a:pPr>
            <a:r>
              <a:rPr lang="fa-IR" altLang="en-US" sz="2800" dirty="0" smtClean="0">
                <a:solidFill>
                  <a:srgbClr val="0070C0"/>
                </a:solidFill>
                <a:cs typeface="B Nazanin" panose="00000400000000000000" pitchFamily="2" charset="-78"/>
              </a:rPr>
              <a:t>تغییر رفتار </a:t>
            </a:r>
            <a:r>
              <a:rPr lang="fa-IR" altLang="en-US" sz="2800" u="sng" dirty="0" smtClean="0">
                <a:solidFill>
                  <a:srgbClr val="0070C0"/>
                </a:solidFill>
                <a:cs typeface="B Nazanin" panose="00000400000000000000" pitchFamily="2" charset="-78"/>
              </a:rPr>
              <a:t>محققین</a:t>
            </a:r>
            <a:r>
              <a:rPr lang="fa-IR" altLang="en-US" sz="2800" dirty="0" smtClean="0">
                <a:solidFill>
                  <a:srgbClr val="0070C0"/>
                </a:solidFill>
                <a:cs typeface="B Nazanin" panose="00000400000000000000" pitchFamily="2" charset="-78"/>
              </a:rPr>
              <a:t> برای انکه از ابتدای طراحی سئوال پژوهش تا انجام پژوهش و گزارش نتایج آن، به ترجمان آن بیاندیشند.</a:t>
            </a:r>
          </a:p>
          <a:p>
            <a:pPr algn="ctr" rtl="1"/>
            <a:r>
              <a:rPr lang="fa-IR" altLang="en-US" sz="2800" dirty="0" smtClean="0">
                <a:solidFill>
                  <a:srgbClr val="0070C0"/>
                </a:solidFill>
                <a:cs typeface="B Nazanin" panose="00000400000000000000" pitchFamily="2" charset="-78"/>
              </a:rPr>
              <a:t>تغییر رفتار </a:t>
            </a:r>
            <a:r>
              <a:rPr lang="fa-IR" altLang="en-US" sz="2800" u="sng" dirty="0" smtClean="0">
                <a:solidFill>
                  <a:srgbClr val="0070C0"/>
                </a:solidFill>
                <a:cs typeface="B Nazanin" panose="00000400000000000000" pitchFamily="2" charset="-78"/>
              </a:rPr>
              <a:t>ارائه دهندگان و گیرندگان خدمت </a:t>
            </a:r>
            <a:r>
              <a:rPr lang="fa-IR" altLang="en-US" sz="2800" dirty="0" smtClean="0">
                <a:solidFill>
                  <a:srgbClr val="0070C0"/>
                </a:solidFill>
                <a:cs typeface="B Nazanin" panose="00000400000000000000" pitchFamily="2" charset="-78"/>
              </a:rPr>
              <a:t>به صورتی که مبتنی بر شواهد علمی رفتار نمایند.</a:t>
            </a:r>
          </a:p>
          <a:p>
            <a:pPr algn="ctr" rtl="1"/>
            <a:r>
              <a:rPr lang="fa-IR" altLang="en-US" sz="2800" dirty="0" smtClean="0">
                <a:solidFill>
                  <a:srgbClr val="0070C0"/>
                </a:solidFill>
                <a:cs typeface="B Nazanin" panose="00000400000000000000" pitchFamily="2" charset="-78"/>
              </a:rPr>
              <a:t>تغییر رفتار </a:t>
            </a:r>
            <a:r>
              <a:rPr lang="fa-IR" altLang="en-US" sz="2800" u="sng" dirty="0" smtClean="0">
                <a:solidFill>
                  <a:srgbClr val="0070C0"/>
                </a:solidFill>
                <a:cs typeface="B Nazanin" panose="00000400000000000000" pitchFamily="2" charset="-78"/>
              </a:rPr>
              <a:t>سیاستگذاران و مدیران </a:t>
            </a:r>
            <a:r>
              <a:rPr lang="fa-IR" altLang="en-US" sz="2800" dirty="0" smtClean="0">
                <a:solidFill>
                  <a:srgbClr val="0070C0"/>
                </a:solidFill>
                <a:cs typeface="B Nazanin" panose="00000400000000000000" pitchFamily="2" charset="-78"/>
              </a:rPr>
              <a:t>برای اینکه آگاه از شواهد تصمیم گیری نمایند.</a:t>
            </a:r>
            <a:endParaRPr lang="en-US" altLang="en-US" sz="2800" dirty="0" smtClean="0">
              <a:solidFill>
                <a:srgbClr val="0070C0"/>
              </a:solidFill>
              <a:cs typeface="B Nazanin" panose="00000400000000000000" pitchFamily="2" charset="-78"/>
            </a:endParaRPr>
          </a:p>
        </p:txBody>
      </p:sp>
      <p:sp>
        <p:nvSpPr>
          <p:cNvPr id="4" name="Footer Placeholder 3"/>
          <p:cNvSpPr>
            <a:spLocks noGrp="1"/>
          </p:cNvSpPr>
          <p:nvPr>
            <p:ph type="ftr" sz="quarter" idx="10"/>
          </p:nvPr>
        </p:nvSpPr>
        <p:spPr/>
        <p:txBody>
          <a:bodyPr/>
          <a:lstStyle/>
          <a:p>
            <a:pPr>
              <a:defRPr/>
            </a:pPr>
            <a:r>
              <a:rPr lang="en-US" smtClean="0"/>
              <a:t>Copyright: Knowledge Utilization Research Center</a:t>
            </a:r>
            <a:endParaRPr lang="en-US"/>
          </a:p>
        </p:txBody>
      </p:sp>
      <p:sp>
        <p:nvSpPr>
          <p:cNvPr id="21509"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9E166D89-50AB-48A4-AB82-CD566FD7BC69}" type="slidenum">
              <a:rPr lang="en-US" altLang="en-US"/>
              <a:pPr eaLnBrk="1" hangingPunct="1"/>
              <a:t>5</a:t>
            </a:fld>
            <a:endParaRPr lang="en-US" altLang="en-US"/>
          </a:p>
        </p:txBody>
      </p:sp>
    </p:spTree>
    <p:extLst>
      <p:ext uri="{BB962C8B-B14F-4D97-AF65-F5344CB8AC3E}">
        <p14:creationId xmlns:p14="http://schemas.microsoft.com/office/powerpoint/2010/main" val="34090297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hangingPunct="1">
              <a:defRPr/>
            </a:pPr>
            <a:r>
              <a:rPr lang="fa-IR" sz="4000" dirty="0">
                <a:solidFill>
                  <a:schemeClr val="accent2">
                    <a:lumMod val="60000"/>
                    <a:lumOff val="40000"/>
                  </a:schemeClr>
                </a:solidFill>
                <a:cs typeface="B Nazanin" pitchFamily="2" charset="-78"/>
              </a:rPr>
              <a:t>دامنه فعالیت های ترجمان دانش</a:t>
            </a:r>
            <a:endParaRPr lang="en-US" sz="4000" dirty="0">
              <a:solidFill>
                <a:schemeClr val="accent2">
                  <a:lumMod val="60000"/>
                  <a:lumOff val="40000"/>
                </a:schemeClr>
              </a:solidFill>
              <a:cs typeface="B Nazanin" pitchFamily="2" charset="-78"/>
            </a:endParaRPr>
          </a:p>
        </p:txBody>
      </p:sp>
      <p:sp>
        <p:nvSpPr>
          <p:cNvPr id="3" name="Content Placeholder 2"/>
          <p:cNvSpPr>
            <a:spLocks noGrp="1"/>
          </p:cNvSpPr>
          <p:nvPr>
            <p:ph idx="1"/>
          </p:nvPr>
        </p:nvSpPr>
        <p:spPr>
          <a:ln>
            <a:miter lim="800000"/>
            <a:headEnd/>
            <a:tailEnd/>
          </a:ln>
        </p:spPr>
        <p:txBody>
          <a:bodyPr>
            <a:normAutofit lnSpcReduction="10000"/>
          </a:bodyPr>
          <a:lstStyle/>
          <a:p>
            <a:pPr marL="342900" lvl="8" indent="-342900" algn="r" rtl="1">
              <a:buClr>
                <a:schemeClr val="bg2"/>
              </a:buClr>
              <a:buSzPct val="75000"/>
              <a:buFont typeface="Wingdings" pitchFamily="2" charset="2"/>
              <a:buChar char="p"/>
              <a:defRPr/>
            </a:pPr>
            <a:r>
              <a:rPr lang="ar-SA" sz="3200" dirty="0">
                <a:solidFill>
                  <a:schemeClr val="accent2">
                    <a:lumMod val="60000"/>
                    <a:lumOff val="40000"/>
                  </a:schemeClr>
                </a:solidFill>
                <a:cs typeface="B Nazanin" pitchFamily="2" charset="-78"/>
              </a:rPr>
              <a:t>فرآيندي است كه </a:t>
            </a:r>
            <a:r>
              <a:rPr lang="fa-IR" sz="3200" dirty="0">
                <a:solidFill>
                  <a:schemeClr val="accent2">
                    <a:lumMod val="60000"/>
                    <a:lumOff val="40000"/>
                  </a:schemeClr>
                </a:solidFill>
                <a:cs typeface="B Nazanin" pitchFamily="2" charset="-78"/>
              </a:rPr>
              <a:t>کلیه</a:t>
            </a:r>
            <a:r>
              <a:rPr lang="ar-SA" sz="3200" dirty="0">
                <a:solidFill>
                  <a:schemeClr val="accent2">
                    <a:lumMod val="60000"/>
                    <a:lumOff val="40000"/>
                  </a:schemeClr>
                </a:solidFill>
                <a:cs typeface="B Nazanin" pitchFamily="2" charset="-78"/>
              </a:rPr>
              <a:t> فعاليت‌ها از </a:t>
            </a:r>
            <a:r>
              <a:rPr lang="fa-IR" sz="3200" dirty="0">
                <a:solidFill>
                  <a:schemeClr val="accent2">
                    <a:lumMod val="60000"/>
                    <a:lumOff val="40000"/>
                  </a:schemeClr>
                </a:solidFill>
                <a:cs typeface="B Nazanin" pitchFamily="2" charset="-78"/>
              </a:rPr>
              <a:t>زمان شکل گیری ”سوال پژوهش“ تا ”ایجاد تغییر“ </a:t>
            </a:r>
            <a:r>
              <a:rPr lang="ar-SA" sz="3200" dirty="0">
                <a:solidFill>
                  <a:schemeClr val="accent2">
                    <a:lumMod val="60000"/>
                    <a:lumOff val="40000"/>
                  </a:schemeClr>
                </a:solidFill>
                <a:cs typeface="B Nazanin" pitchFamily="2" charset="-78"/>
              </a:rPr>
              <a:t>را در بر مي گيرد</a:t>
            </a:r>
            <a:r>
              <a:rPr lang="fa-IR" sz="3200" dirty="0">
                <a:solidFill>
                  <a:schemeClr val="accent2">
                    <a:lumMod val="60000"/>
                    <a:lumOff val="40000"/>
                  </a:schemeClr>
                </a:solidFill>
                <a:cs typeface="B Nazanin" pitchFamily="2" charset="-78"/>
              </a:rPr>
              <a:t>:</a:t>
            </a:r>
          </a:p>
          <a:p>
            <a:pPr marL="342900" lvl="8" indent="-342900" algn="r" rtl="1">
              <a:buClr>
                <a:schemeClr val="bg2"/>
              </a:buClr>
              <a:buSzPct val="75000"/>
              <a:buFont typeface="Wingdings" pitchFamily="2" charset="2"/>
              <a:buChar char="p"/>
              <a:defRPr/>
            </a:pPr>
            <a:endParaRPr lang="fa-IR" sz="3200" dirty="0">
              <a:cs typeface="B Nazanin" pitchFamily="2" charset="-78"/>
            </a:endParaRPr>
          </a:p>
          <a:p>
            <a:pPr marL="409575" lvl="7" indent="400050" algn="r" rtl="1">
              <a:buClr>
                <a:schemeClr val="bg2"/>
              </a:buClr>
              <a:buSzPct val="75000"/>
              <a:buNone/>
              <a:defRPr/>
            </a:pPr>
            <a:r>
              <a:rPr lang="fa-IR" sz="3200" dirty="0">
                <a:cs typeface="B Nazanin" pitchFamily="2" charset="-78"/>
              </a:rPr>
              <a:t>1- سوال پژوهش </a:t>
            </a:r>
          </a:p>
          <a:p>
            <a:pPr marL="409575" lvl="7" indent="400050" algn="r" rtl="1">
              <a:buClr>
                <a:schemeClr val="bg2"/>
              </a:buClr>
              <a:buSzPct val="75000"/>
              <a:buNone/>
              <a:defRPr/>
            </a:pPr>
            <a:r>
              <a:rPr lang="fa-IR" sz="3200" dirty="0">
                <a:cs typeface="B Nazanin" pitchFamily="2" charset="-78"/>
              </a:rPr>
              <a:t>2- مشارکت دینفعان در تحقیق</a:t>
            </a:r>
          </a:p>
          <a:p>
            <a:pPr marL="409575" lvl="7" indent="400050" algn="r" rtl="1">
              <a:buClr>
                <a:schemeClr val="bg2"/>
              </a:buClr>
              <a:buSzPct val="75000"/>
              <a:buNone/>
              <a:defRPr/>
            </a:pPr>
            <a:r>
              <a:rPr lang="fa-IR" sz="3200" dirty="0">
                <a:cs typeface="B Nazanin" pitchFamily="2" charset="-78"/>
              </a:rPr>
              <a:t>3- تولید محصول، طرح انتشار نتایج</a:t>
            </a:r>
          </a:p>
          <a:p>
            <a:pPr marL="409575" lvl="7" indent="400050" algn="r" rtl="1">
              <a:buClr>
                <a:schemeClr val="bg2"/>
              </a:buClr>
              <a:buSzPct val="75000"/>
              <a:buNone/>
              <a:defRPr/>
            </a:pPr>
            <a:r>
              <a:rPr lang="fa-IR" sz="3200" dirty="0">
                <a:cs typeface="B Nazanin" pitchFamily="2" charset="-78"/>
              </a:rPr>
              <a:t>4- مدیریت تغییر </a:t>
            </a:r>
          </a:p>
          <a:p>
            <a:pPr marL="342900" lvl="8" indent="-342900" algn="r" rtl="1">
              <a:buClr>
                <a:schemeClr val="bg2"/>
              </a:buClr>
              <a:buSzPct val="75000"/>
              <a:buFont typeface="Wingdings" pitchFamily="2" charset="2"/>
              <a:buChar char="p"/>
              <a:defRPr/>
            </a:pPr>
            <a:endParaRPr lang="fa-IR" sz="3200" dirty="0">
              <a:cs typeface="B Nazanin" pitchFamily="2" charset="-78"/>
            </a:endParaRPr>
          </a:p>
          <a:p>
            <a:pPr algn="r" rtl="1" eaLnBrk="1" hangingPunct="1">
              <a:defRPr/>
            </a:pPr>
            <a:endParaRPr lang="en-US" dirty="0"/>
          </a:p>
        </p:txBody>
      </p:sp>
      <p:sp>
        <p:nvSpPr>
          <p:cNvPr id="4" name="Footer Placeholder 3"/>
          <p:cNvSpPr>
            <a:spLocks noGrp="1"/>
          </p:cNvSpPr>
          <p:nvPr>
            <p:ph type="ftr" sz="quarter" idx="10"/>
          </p:nvPr>
        </p:nvSpPr>
        <p:spPr/>
        <p:txBody>
          <a:bodyPr/>
          <a:lstStyle/>
          <a:p>
            <a:pPr>
              <a:defRPr/>
            </a:pPr>
            <a:r>
              <a:rPr lang="en-US"/>
              <a:t>مرکز تحقیقات بهره‌برداری از دانش سلامت</a:t>
            </a:r>
          </a:p>
        </p:txBody>
      </p:sp>
      <p:sp>
        <p:nvSpPr>
          <p:cNvPr id="22533"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72FCEEAD-24B4-4020-937F-1FC8DE9DBB3C}" type="slidenum">
              <a:rPr lang="en-US" altLang="en-US"/>
              <a:pPr eaLnBrk="1" hangingPunct="1"/>
              <a:t>6</a:t>
            </a:fld>
            <a:endParaRPr lang="en-US" altLang="en-US"/>
          </a:p>
        </p:txBody>
      </p:sp>
    </p:spTree>
    <p:extLst>
      <p:ext uri="{BB962C8B-B14F-4D97-AF65-F5344CB8AC3E}">
        <p14:creationId xmlns:p14="http://schemas.microsoft.com/office/powerpoint/2010/main" val="13686288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endParaRPr lang="en-US" altLang="en-US" smtClean="0"/>
          </a:p>
        </p:txBody>
      </p:sp>
      <p:sp>
        <p:nvSpPr>
          <p:cNvPr id="10243" name="Content Placeholder 2"/>
          <p:cNvSpPr>
            <a:spLocks noGrp="1"/>
          </p:cNvSpPr>
          <p:nvPr>
            <p:ph idx="1"/>
          </p:nvPr>
        </p:nvSpPr>
        <p:spPr>
          <a:xfrm>
            <a:off x="677334" y="831273"/>
            <a:ext cx="8596668" cy="5210089"/>
          </a:xfrm>
        </p:spPr>
        <p:txBody>
          <a:bodyPr>
            <a:normAutofit fontScale="62500" lnSpcReduction="20000"/>
          </a:bodyPr>
          <a:lstStyle/>
          <a:p>
            <a:pPr eaLnBrk="1" hangingPunct="1"/>
            <a:endParaRPr lang="fa-IR" altLang="en-US" sz="5100" dirty="0" smtClean="0">
              <a:cs typeface="B Nazanin" panose="00000400000000000000" pitchFamily="2" charset="-78"/>
            </a:endParaRPr>
          </a:p>
          <a:p>
            <a:pPr algn="r" rtl="1" eaLnBrk="1" hangingPunct="1"/>
            <a:r>
              <a:rPr lang="fa-IR" altLang="en-US" sz="5100" dirty="0" smtClean="0">
                <a:cs typeface="B Nazanin" panose="00000400000000000000" pitchFamily="2" charset="-78"/>
              </a:rPr>
              <a:t>سالیانه مبالغ هنگفتی صرف پژوهش میگردد</a:t>
            </a:r>
          </a:p>
          <a:p>
            <a:pPr algn="r" rtl="1" eaLnBrk="1" hangingPunct="1"/>
            <a:r>
              <a:rPr lang="fa-IR" altLang="en-US" sz="5100" dirty="0" smtClean="0">
                <a:cs typeface="B Nazanin" panose="00000400000000000000" pitchFamily="2" charset="-78"/>
              </a:rPr>
              <a:t>اما ترجمان دانش به درستی انجام نمی شود</a:t>
            </a:r>
          </a:p>
          <a:p>
            <a:pPr marL="0" indent="0" algn="r" rtl="1" eaLnBrk="1" hangingPunct="1">
              <a:buNone/>
            </a:pPr>
            <a:r>
              <a:rPr lang="fa-IR" altLang="en-US" sz="5100" dirty="0" smtClean="0">
                <a:cs typeface="B Nazanin" panose="00000400000000000000" pitchFamily="2" charset="-78"/>
              </a:rPr>
              <a:t>مثال: در آمریکا تنها 55% مراقبت پیشنهادی را دریافت میکنند</a:t>
            </a:r>
          </a:p>
          <a:p>
            <a:pPr marL="0" indent="0" algn="r" rtl="1" eaLnBrk="1" hangingPunct="1">
              <a:buNone/>
            </a:pPr>
            <a:r>
              <a:rPr lang="fa-IR" altLang="en-US" sz="5100" dirty="0" smtClean="0">
                <a:cs typeface="B Nazanin" panose="00000400000000000000" pitchFamily="2" charset="-78"/>
              </a:rPr>
              <a:t>یافته های مشابه در کشورهای توسعه یافته و در حال توسعه موجود است</a:t>
            </a:r>
          </a:p>
          <a:p>
            <a:pPr marL="0" indent="0" algn="r" rtl="1" eaLnBrk="1" hangingPunct="1">
              <a:buNone/>
            </a:pPr>
            <a:endParaRPr lang="fa-IR" altLang="en-US" sz="1600" dirty="0" smtClean="0"/>
          </a:p>
          <a:p>
            <a:pPr eaLnBrk="1" hangingPunct="1"/>
            <a:r>
              <a:rPr lang="en-US" altLang="en-US" sz="2300" dirty="0" smtClean="0"/>
              <a:t>As </a:t>
            </a:r>
            <a:r>
              <a:rPr lang="en-US" altLang="en-US" sz="2300" dirty="0"/>
              <a:t>a result of these evidence-practice gaps, patients fail to benefit optimally from advances in healthcare resulting in poorer quality of life and loss of productivity both personally and at the societal level.</a:t>
            </a:r>
          </a:p>
          <a:p>
            <a:pPr eaLnBrk="1" hangingPunct="1"/>
            <a:endParaRPr lang="en-US" altLang="en-US" sz="1200" dirty="0"/>
          </a:p>
          <a:p>
            <a:pPr eaLnBrk="1" hangingPunct="1"/>
            <a:r>
              <a:rPr lang="en-US" altLang="en-US" sz="1200" dirty="0">
                <a:solidFill>
                  <a:srgbClr val="0070C0"/>
                </a:solidFill>
              </a:rPr>
              <a:t>1- </a:t>
            </a:r>
            <a:r>
              <a:rPr lang="en-US" altLang="en-US" sz="1200" dirty="0" err="1">
                <a:solidFill>
                  <a:srgbClr val="0070C0"/>
                </a:solidFill>
              </a:rPr>
              <a:t>McGlynn</a:t>
            </a:r>
            <a:r>
              <a:rPr lang="en-US" altLang="en-US" sz="1200" dirty="0">
                <a:solidFill>
                  <a:srgbClr val="0070C0"/>
                </a:solidFill>
              </a:rPr>
              <a:t> EA, Asch SM, Adams J, </a:t>
            </a:r>
            <a:r>
              <a:rPr lang="en-US" altLang="en-US" sz="1200" dirty="0" err="1">
                <a:solidFill>
                  <a:srgbClr val="0070C0"/>
                </a:solidFill>
              </a:rPr>
              <a:t>Keesey</a:t>
            </a:r>
            <a:r>
              <a:rPr lang="en-US" altLang="en-US" sz="1200" dirty="0">
                <a:solidFill>
                  <a:srgbClr val="0070C0"/>
                </a:solidFill>
              </a:rPr>
              <a:t> J, Hicks J, </a:t>
            </a:r>
            <a:r>
              <a:rPr lang="en-US" altLang="en-US" sz="1200" dirty="0" err="1">
                <a:solidFill>
                  <a:srgbClr val="0070C0"/>
                </a:solidFill>
              </a:rPr>
              <a:t>DeCristofaro</a:t>
            </a:r>
            <a:r>
              <a:rPr lang="en-US" altLang="en-US" sz="1200" dirty="0">
                <a:solidFill>
                  <a:srgbClr val="0070C0"/>
                </a:solidFill>
              </a:rPr>
              <a:t> A, Kerr EA. The quality of health care delivered to adults in the United States. N </a:t>
            </a:r>
            <a:r>
              <a:rPr lang="en-US" altLang="en-US" sz="1200" dirty="0" err="1">
                <a:solidFill>
                  <a:srgbClr val="0070C0"/>
                </a:solidFill>
              </a:rPr>
              <a:t>Engl</a:t>
            </a:r>
            <a:r>
              <a:rPr lang="en-US" altLang="en-US" sz="1200" dirty="0">
                <a:solidFill>
                  <a:srgbClr val="0070C0"/>
                </a:solidFill>
              </a:rPr>
              <a:t> J Med.2003;348:2635–2645. </a:t>
            </a:r>
            <a:r>
              <a:rPr lang="en-US" altLang="en-US" sz="1200" dirty="0" err="1">
                <a:solidFill>
                  <a:srgbClr val="0070C0"/>
                </a:solidFill>
              </a:rPr>
              <a:t>doi</a:t>
            </a:r>
            <a:r>
              <a:rPr lang="en-US" altLang="en-US" sz="1200" dirty="0">
                <a:solidFill>
                  <a:srgbClr val="0070C0"/>
                </a:solidFill>
              </a:rPr>
              <a:t>: 10.1056/NEJMsa022615. </a:t>
            </a:r>
          </a:p>
          <a:p>
            <a:pPr eaLnBrk="1" hangingPunct="1"/>
            <a:r>
              <a:rPr lang="en-US" altLang="en-US" sz="1200" dirty="0">
                <a:solidFill>
                  <a:srgbClr val="0070C0"/>
                </a:solidFill>
              </a:rPr>
              <a:t>2- </a:t>
            </a:r>
            <a:r>
              <a:rPr lang="en-US" altLang="en-US" sz="1200" dirty="0" err="1">
                <a:solidFill>
                  <a:srgbClr val="0070C0"/>
                </a:solidFill>
              </a:rPr>
              <a:t>Grol</a:t>
            </a:r>
            <a:r>
              <a:rPr lang="en-US" altLang="en-US" sz="1200" dirty="0">
                <a:solidFill>
                  <a:srgbClr val="0070C0"/>
                </a:solidFill>
              </a:rPr>
              <a:t> R. Successes and failures in the implementation of evidence-based guidelines for clinical practice. Med Care. 2001;39:II46–II54. </a:t>
            </a:r>
          </a:p>
          <a:p>
            <a:pPr eaLnBrk="1" hangingPunct="1"/>
            <a:r>
              <a:rPr lang="en-US" altLang="en-US" sz="1200" dirty="0" err="1">
                <a:solidFill>
                  <a:srgbClr val="0070C0"/>
                </a:solidFill>
              </a:rPr>
              <a:t>Grimshaw</a:t>
            </a:r>
            <a:r>
              <a:rPr lang="en-US" altLang="en-US" sz="1200" dirty="0">
                <a:solidFill>
                  <a:srgbClr val="0070C0"/>
                </a:solidFill>
              </a:rPr>
              <a:t>, J.M., et al., </a:t>
            </a:r>
            <a:r>
              <a:rPr lang="en-US" altLang="en-US" sz="1200" i="1" dirty="0">
                <a:solidFill>
                  <a:srgbClr val="0070C0"/>
                </a:solidFill>
              </a:rPr>
              <a:t>Knowledge translation of research findings.</a:t>
            </a:r>
            <a:r>
              <a:rPr lang="en-US" altLang="en-US" sz="1200" dirty="0">
                <a:solidFill>
                  <a:srgbClr val="0070C0"/>
                </a:solidFill>
              </a:rPr>
              <a:t> Implementation science, 2012. </a:t>
            </a:r>
            <a:r>
              <a:rPr lang="en-US" altLang="en-US" sz="1200" b="1" dirty="0">
                <a:solidFill>
                  <a:srgbClr val="0070C0"/>
                </a:solidFill>
              </a:rPr>
              <a:t>7</a:t>
            </a:r>
            <a:r>
              <a:rPr lang="en-US" altLang="en-US" sz="1200" dirty="0">
                <a:solidFill>
                  <a:srgbClr val="0070C0"/>
                </a:solidFill>
              </a:rPr>
              <a:t>(1): p. 50.</a:t>
            </a:r>
          </a:p>
        </p:txBody>
      </p:sp>
    </p:spTree>
    <p:extLst>
      <p:ext uri="{BB962C8B-B14F-4D97-AF65-F5344CB8AC3E}">
        <p14:creationId xmlns:p14="http://schemas.microsoft.com/office/powerpoint/2010/main" val="3224774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ctr" eaLnBrk="1" hangingPunct="1"/>
            <a:r>
              <a:rPr lang="en-CA" altLang="en-US" dirty="0" smtClean="0">
                <a:latin typeface="Times New Roman" panose="02020603050405020304" pitchFamily="18" charset="0"/>
                <a:cs typeface="Times New Roman" panose="02020603050405020304" pitchFamily="18" charset="0"/>
              </a:rPr>
              <a:t>Importance of KTE</a:t>
            </a:r>
          </a:p>
        </p:txBody>
      </p:sp>
      <p:sp>
        <p:nvSpPr>
          <p:cNvPr id="8195" name="Rectangle 3"/>
          <p:cNvSpPr>
            <a:spLocks noGrp="1" noChangeArrowheads="1"/>
          </p:cNvSpPr>
          <p:nvPr>
            <p:ph type="body" idx="1"/>
          </p:nvPr>
        </p:nvSpPr>
        <p:spPr>
          <a:xfrm>
            <a:off x="1316182" y="1719264"/>
            <a:ext cx="8894618" cy="4662487"/>
          </a:xfrm>
        </p:spPr>
        <p:txBody>
          <a:bodyPr>
            <a:normAutofit/>
          </a:bodyPr>
          <a:lstStyle/>
          <a:p>
            <a:pPr marL="571500" indent="-571500"/>
            <a:r>
              <a:rPr lang="en-US" altLang="en-US" sz="3200" dirty="0" smtClean="0">
                <a:latin typeface="Times New Roman" panose="02020603050405020304" pitchFamily="18" charset="0"/>
                <a:cs typeface="Times New Roman" panose="02020603050405020304" pitchFamily="18" charset="0"/>
              </a:rPr>
              <a:t>Consistent evidence of failure to translate research findings into clinical practice:</a:t>
            </a:r>
          </a:p>
          <a:p>
            <a:pPr marL="839788" lvl="1" indent="-495300"/>
            <a:r>
              <a:rPr lang="en-US" altLang="en-US" sz="3200" dirty="0" smtClean="0">
                <a:solidFill>
                  <a:srgbClr val="C00000"/>
                </a:solidFill>
                <a:latin typeface="Times New Roman" panose="02020603050405020304" pitchFamily="18" charset="0"/>
                <a:cs typeface="Times New Roman" panose="02020603050405020304" pitchFamily="18" charset="0"/>
              </a:rPr>
              <a:t>30-40% patients do not get treatments of proven effectiveness.</a:t>
            </a:r>
          </a:p>
          <a:p>
            <a:pPr marL="839788" lvl="1" indent="-495300"/>
            <a:r>
              <a:rPr lang="en-US" altLang="en-US" sz="3200" dirty="0" smtClean="0">
                <a:solidFill>
                  <a:srgbClr val="C00000"/>
                </a:solidFill>
                <a:latin typeface="Times New Roman" panose="02020603050405020304" pitchFamily="18" charset="0"/>
                <a:cs typeface="Times New Roman" panose="02020603050405020304" pitchFamily="18" charset="0"/>
              </a:rPr>
              <a:t>20–25% patients get care that is not needed or potentially harmful.</a:t>
            </a:r>
          </a:p>
          <a:p>
            <a:pPr marL="1131888" lvl="2" indent="-438150">
              <a:lnSpc>
                <a:spcPct val="110000"/>
              </a:lnSpc>
              <a:buNone/>
            </a:pPr>
            <a:endParaRPr lang="fa-IR" altLang="en-US" sz="2400" dirty="0">
              <a:solidFill>
                <a:srgbClr val="C00000"/>
              </a:solidFill>
              <a:latin typeface="Times New Roman" panose="02020603050405020304" pitchFamily="18" charset="0"/>
              <a:cs typeface="Times New Roman" panose="02020603050405020304" pitchFamily="18" charset="0"/>
            </a:endParaRPr>
          </a:p>
          <a:p>
            <a:r>
              <a:rPr lang="en-US" altLang="en-US" sz="1200" dirty="0" err="1">
                <a:solidFill>
                  <a:srgbClr val="0070C0"/>
                </a:solidFill>
              </a:rPr>
              <a:t>Grimshaw</a:t>
            </a:r>
            <a:r>
              <a:rPr lang="en-US" altLang="en-US" sz="1200" dirty="0">
                <a:solidFill>
                  <a:srgbClr val="0070C0"/>
                </a:solidFill>
              </a:rPr>
              <a:t>, J.M., et al., </a:t>
            </a:r>
            <a:r>
              <a:rPr lang="en-US" altLang="en-US" sz="1200" i="1" dirty="0">
                <a:solidFill>
                  <a:srgbClr val="0070C0"/>
                </a:solidFill>
              </a:rPr>
              <a:t>Knowledge translation of research findings.</a:t>
            </a:r>
            <a:r>
              <a:rPr lang="en-US" altLang="en-US" sz="1200" dirty="0">
                <a:solidFill>
                  <a:srgbClr val="0070C0"/>
                </a:solidFill>
              </a:rPr>
              <a:t> Implementation science, 2012. </a:t>
            </a:r>
            <a:r>
              <a:rPr lang="en-US" altLang="en-US" sz="1200" b="1" dirty="0">
                <a:solidFill>
                  <a:srgbClr val="0070C0"/>
                </a:solidFill>
              </a:rPr>
              <a:t>7</a:t>
            </a:r>
            <a:r>
              <a:rPr lang="en-US" altLang="en-US" sz="1200" dirty="0">
                <a:solidFill>
                  <a:srgbClr val="0070C0"/>
                </a:solidFill>
              </a:rPr>
              <a:t>(1): p. 50.</a:t>
            </a:r>
          </a:p>
          <a:p>
            <a:r>
              <a:rPr lang="en-US" altLang="en-US" sz="1200" dirty="0" smtClean="0"/>
              <a:t>Schuster </a:t>
            </a:r>
            <a:r>
              <a:rPr lang="en-US" altLang="en-US" sz="1200" dirty="0"/>
              <a:t>MA, </a:t>
            </a:r>
            <a:r>
              <a:rPr lang="en-US" altLang="en-US" sz="1200" dirty="0" err="1"/>
              <a:t>McGlynn</a:t>
            </a:r>
            <a:r>
              <a:rPr lang="en-US" altLang="en-US" sz="1200" dirty="0"/>
              <a:t> EA, Brook RH. How good is the quality of health care in the United States? 1998. Milbank Q. 2005;83:843–895. </a:t>
            </a:r>
            <a:r>
              <a:rPr lang="en-US" altLang="en-US" sz="1200" dirty="0" err="1"/>
              <a:t>doi</a:t>
            </a:r>
            <a:r>
              <a:rPr lang="en-US" altLang="en-US" sz="1200" dirty="0"/>
              <a:t>: 10.1111/j.1468-0009.2005.00403.x. </a:t>
            </a:r>
          </a:p>
        </p:txBody>
      </p:sp>
      <p:sp>
        <p:nvSpPr>
          <p:cNvPr id="35844" name="Footer Placeholder 5"/>
          <p:cNvSpPr>
            <a:spLocks noGrp="1"/>
          </p:cNvSpPr>
          <p:nvPr>
            <p:ph type="ftr" sz="quarter" idx="10"/>
          </p:nvPr>
        </p:nvSpPr>
        <p:spPr/>
        <p:txBody>
          <a:bodyPr/>
          <a:lstStyle/>
          <a:p>
            <a:pPr>
              <a:defRPr/>
            </a:pPr>
            <a:r>
              <a:rPr lang="en-US" smtClean="0"/>
              <a:t>KURC</a:t>
            </a:r>
          </a:p>
        </p:txBody>
      </p:sp>
    </p:spTree>
    <p:extLst>
      <p:ext uri="{BB962C8B-B14F-4D97-AF65-F5344CB8AC3E}">
        <p14:creationId xmlns:p14="http://schemas.microsoft.com/office/powerpoint/2010/main" val="195476613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Group 2"/>
          <p:cNvGrpSpPr>
            <a:grpSpLocks/>
          </p:cNvGrpSpPr>
          <p:nvPr/>
        </p:nvGrpSpPr>
        <p:grpSpPr bwMode="auto">
          <a:xfrm>
            <a:off x="3962401" y="2590801"/>
            <a:ext cx="3667125" cy="1863725"/>
            <a:chOff x="930" y="1933"/>
            <a:chExt cx="2310" cy="939"/>
          </a:xfrm>
        </p:grpSpPr>
        <p:pic>
          <p:nvPicPr>
            <p:cNvPr id="9234" name="Picture 3" descr="MCj0287127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0" y="1933"/>
              <a:ext cx="1267" cy="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5" name="Picture 4" descr="MCj028712700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973" y="1933"/>
              <a:ext cx="1267" cy="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19" name="Text Box 5"/>
          <p:cNvSpPr txBox="1">
            <a:spLocks noChangeArrowheads="1"/>
          </p:cNvSpPr>
          <p:nvPr/>
        </p:nvSpPr>
        <p:spPr bwMode="auto">
          <a:xfrm>
            <a:off x="4419600" y="2286001"/>
            <a:ext cx="313055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CA" altLang="en-US">
                <a:latin typeface="Calibri" panose="020F0502020204030204" pitchFamily="34" charset="0"/>
              </a:rPr>
              <a:t>(KT research and practice)</a:t>
            </a:r>
            <a:endParaRPr lang="en-US" altLang="en-US">
              <a:latin typeface="Calibri" panose="020F0502020204030204" pitchFamily="34" charset="0"/>
            </a:endParaRPr>
          </a:p>
        </p:txBody>
      </p:sp>
      <p:pic>
        <p:nvPicPr>
          <p:cNvPr id="9220" name="Picture 6" descr="MCj039704800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3886200"/>
            <a:ext cx="87153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7" descr="MCj041085900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4038601"/>
            <a:ext cx="871538"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8" descr="j02991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1" y="2819400"/>
            <a:ext cx="550863" cy="903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3" name="Text Box 9"/>
          <p:cNvSpPr txBox="1">
            <a:spLocks noChangeArrowheads="1"/>
          </p:cNvSpPr>
          <p:nvPr/>
        </p:nvSpPr>
        <p:spPr bwMode="auto">
          <a:xfrm>
            <a:off x="2819401" y="3352800"/>
            <a:ext cx="69442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CA" altLang="en-US">
                <a:latin typeface="Calibri" panose="020F0502020204030204" pitchFamily="34" charset="0"/>
              </a:rPr>
              <a:t>Research </a:t>
            </a:r>
          </a:p>
          <a:p>
            <a:pPr eaLnBrk="1" hangingPunct="1"/>
            <a:r>
              <a:rPr lang="en-CA" altLang="en-US">
                <a:latin typeface="Calibri" panose="020F0502020204030204" pitchFamily="34" charset="0"/>
              </a:rPr>
              <a:t>outputs</a:t>
            </a:r>
            <a:endParaRPr lang="en-US" altLang="en-US">
              <a:latin typeface="Calibri" panose="020F0502020204030204" pitchFamily="34" charset="0"/>
            </a:endParaRPr>
          </a:p>
        </p:txBody>
      </p:sp>
      <p:sp>
        <p:nvSpPr>
          <p:cNvPr id="9224" name="Text Box 10"/>
          <p:cNvSpPr txBox="1">
            <a:spLocks noChangeArrowheads="1"/>
          </p:cNvSpPr>
          <p:nvPr/>
        </p:nvSpPr>
        <p:spPr bwMode="auto">
          <a:xfrm>
            <a:off x="8077200" y="3581401"/>
            <a:ext cx="111120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CA" altLang="en-US">
                <a:latin typeface="Calibri" panose="020F0502020204030204" pitchFamily="34" charset="0"/>
              </a:rPr>
              <a:t>Research impacts</a:t>
            </a:r>
            <a:endParaRPr lang="en-US" altLang="en-US">
              <a:latin typeface="Calibri" panose="020F0502020204030204" pitchFamily="34" charset="0"/>
            </a:endParaRPr>
          </a:p>
        </p:txBody>
      </p:sp>
      <p:pic>
        <p:nvPicPr>
          <p:cNvPr id="9225" name="Picture 11" descr="MPj04088640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96401" y="4038601"/>
            <a:ext cx="1039813"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6" name="Picture 12" descr="MCj04110310000[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53400" y="2667001"/>
            <a:ext cx="846138"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Picture 13" descr="MCj03983830000[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67600" y="4114801"/>
            <a:ext cx="1284288" cy="98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8" name="Rectangle 14"/>
          <p:cNvSpPr>
            <a:spLocks noGrp="1" noChangeArrowheads="1"/>
          </p:cNvSpPr>
          <p:nvPr>
            <p:ph type="title"/>
          </p:nvPr>
        </p:nvSpPr>
        <p:spPr>
          <a:xfrm>
            <a:off x="955964" y="188913"/>
            <a:ext cx="8043574" cy="1143000"/>
          </a:xfrm>
        </p:spPr>
        <p:txBody>
          <a:bodyPr/>
          <a:lstStyle/>
          <a:p>
            <a:r>
              <a:rPr lang="en-US" altLang="en-US" sz="3200" dirty="0">
                <a:latin typeface="Times New Roman" panose="02020603050405020304" pitchFamily="18" charset="0"/>
                <a:cs typeface="Times New Roman" panose="02020603050405020304" pitchFamily="18" charset="0"/>
              </a:rPr>
              <a:t>Knowledge Translation is the bridge between discovery and impact</a:t>
            </a:r>
          </a:p>
        </p:txBody>
      </p:sp>
      <p:sp>
        <p:nvSpPr>
          <p:cNvPr id="9229" name="Rectangle 15"/>
          <p:cNvSpPr>
            <a:spLocks noChangeArrowheads="1"/>
          </p:cNvSpPr>
          <p:nvPr/>
        </p:nvSpPr>
        <p:spPr bwMode="auto">
          <a:xfrm>
            <a:off x="2438400" y="914400"/>
            <a:ext cx="7848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ctr" eaLnBrk="1" hangingPunct="1"/>
            <a:endParaRPr lang="en-CA" altLang="en-US" sz="4400">
              <a:latin typeface="Calibri" panose="020F0502020204030204" pitchFamily="34" charset="0"/>
            </a:endParaRPr>
          </a:p>
        </p:txBody>
      </p:sp>
      <p:sp>
        <p:nvSpPr>
          <p:cNvPr id="9230" name="Rectangle 16"/>
          <p:cNvSpPr>
            <a:spLocks noChangeArrowheads="1"/>
          </p:cNvSpPr>
          <p:nvPr/>
        </p:nvSpPr>
        <p:spPr bwMode="auto">
          <a:xfrm>
            <a:off x="2286000" y="5257800"/>
            <a:ext cx="7848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ctr" eaLnBrk="1" hangingPunct="1"/>
            <a:endParaRPr lang="en-CA" altLang="en-US" sz="4400">
              <a:latin typeface="Calibri" panose="020F0502020204030204" pitchFamily="34" charset="0"/>
            </a:endParaRPr>
          </a:p>
        </p:txBody>
      </p:sp>
      <p:sp>
        <p:nvSpPr>
          <p:cNvPr id="9231" name="Text Box 17"/>
          <p:cNvSpPr txBox="1">
            <a:spLocks noChangeArrowheads="1"/>
          </p:cNvSpPr>
          <p:nvPr/>
        </p:nvSpPr>
        <p:spPr bwMode="auto">
          <a:xfrm>
            <a:off x="3604212" y="5688013"/>
            <a:ext cx="493436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ctr" eaLnBrk="1" hangingPunct="1"/>
            <a:r>
              <a:rPr lang="en-CA" altLang="en-US" sz="2800">
                <a:latin typeface="Calibri" panose="020F0502020204030204" pitchFamily="34" charset="0"/>
              </a:rPr>
              <a:t>It’s is about making a difference</a:t>
            </a:r>
            <a:endParaRPr lang="en-US" altLang="en-US" sz="2800">
              <a:latin typeface="Calibri" panose="020F0502020204030204" pitchFamily="34" charset="0"/>
            </a:endParaRPr>
          </a:p>
        </p:txBody>
      </p:sp>
      <p:pic>
        <p:nvPicPr>
          <p:cNvPr id="9232" name="Picture 18" descr="j024075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48800" y="2286000"/>
            <a:ext cx="8382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33" name="Picture 19" descr="MCj04109150000[1]"/>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382000" y="1524000"/>
            <a:ext cx="1087438"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6310449"/>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2378</TotalTime>
  <Words>1793</Words>
  <Application>Microsoft Office PowerPoint</Application>
  <PresentationFormat>Widescreen</PresentationFormat>
  <Paragraphs>200</Paragraphs>
  <Slides>34</Slides>
  <Notes>16</Notes>
  <HiddenSlides>0</HiddenSlides>
  <MMClips>0</MMClips>
  <ScaleCrop>false</ScaleCrop>
  <HeadingPairs>
    <vt:vector size="8" baseType="variant">
      <vt:variant>
        <vt:lpstr>Fonts Used</vt:lpstr>
      </vt:variant>
      <vt:variant>
        <vt:i4>16</vt:i4>
      </vt:variant>
      <vt:variant>
        <vt:lpstr>Theme</vt:lpstr>
      </vt:variant>
      <vt:variant>
        <vt:i4>1</vt:i4>
      </vt:variant>
      <vt:variant>
        <vt:lpstr>Embedded OLE Servers</vt:lpstr>
      </vt:variant>
      <vt:variant>
        <vt:i4>2</vt:i4>
      </vt:variant>
      <vt:variant>
        <vt:lpstr>Slide Titles</vt:lpstr>
      </vt:variant>
      <vt:variant>
        <vt:i4>34</vt:i4>
      </vt:variant>
    </vt:vector>
  </HeadingPairs>
  <TitlesOfParts>
    <vt:vector size="53" baseType="lpstr">
      <vt:lpstr>MS PGothic</vt:lpstr>
      <vt:lpstr>SimSun</vt:lpstr>
      <vt:lpstr>SimSun</vt:lpstr>
      <vt:lpstr>Arial</vt:lpstr>
      <vt:lpstr>B Nazanin</vt:lpstr>
      <vt:lpstr>Book Antiqua</vt:lpstr>
      <vt:lpstr>Calibri</vt:lpstr>
      <vt:lpstr>Courier New</vt:lpstr>
      <vt:lpstr>Tahoma</vt:lpstr>
      <vt:lpstr>Times New Roman</vt:lpstr>
      <vt:lpstr>Trebuchet MS</vt:lpstr>
      <vt:lpstr>Wingdings</vt:lpstr>
      <vt:lpstr>Wingdings 2</vt:lpstr>
      <vt:lpstr>Wingdings 3</vt:lpstr>
      <vt:lpstr>Zar</vt:lpstr>
      <vt:lpstr>Zar-s</vt:lpstr>
      <vt:lpstr>Facet</vt:lpstr>
      <vt:lpstr>Clip</vt:lpstr>
      <vt:lpstr>Bitmap Image</vt:lpstr>
      <vt:lpstr>پیام پژوهشی</vt:lpstr>
      <vt:lpstr>PowerPoint Presentation</vt:lpstr>
      <vt:lpstr>PowerPoint Presentation</vt:lpstr>
      <vt:lpstr>PowerPoint Presentation</vt:lpstr>
      <vt:lpstr>هدف ترجمان دانش تغییر رفتار است  </vt:lpstr>
      <vt:lpstr>دامنه فعالیت های ترجمان دانش</vt:lpstr>
      <vt:lpstr>PowerPoint Presentation</vt:lpstr>
      <vt:lpstr>Importance of KTE</vt:lpstr>
      <vt:lpstr>Knowledge Translation is the bridge between discovery and impact</vt:lpstr>
      <vt:lpstr>PowerPoint Presentation</vt:lpstr>
      <vt:lpstr>Knowledge Translation definition</vt:lpstr>
      <vt:lpstr>“Knowledge is the most important raw material of government; working with knowledge is its most important process; and knowledge is what citizens expect government to provide.”</vt:lpstr>
      <vt:lpstr>PowerPoint Presentation</vt:lpstr>
      <vt:lpstr>A five-step approach to knowledge transfer</vt:lpstr>
      <vt:lpstr>Body of research</vt:lpstr>
      <vt:lpstr>PowerPoint Presentation</vt:lpstr>
      <vt:lpstr>Level of Evidence</vt:lpstr>
      <vt:lpstr>Is it correct to consider individual studies as the unit of knowledge translation?</vt:lpstr>
      <vt:lpstr>Not all research can or should have an impact</vt:lpstr>
      <vt:lpstr>PowerPoint Presentation</vt:lpstr>
      <vt:lpstr>PowerPoint Presentation</vt:lpstr>
      <vt:lpstr>Message (WHAT?) </vt:lpstr>
      <vt:lpstr>RESULTS FOR CANADA’S APPLIED RESEARCH  CENTRES </vt:lpstr>
      <vt:lpstr>“What should be transferred?”</vt:lpstr>
      <vt:lpstr>For Example</vt:lpstr>
      <vt:lpstr>Tailoring your Findings for Research Users   </vt:lpstr>
      <vt:lpstr>A five-step approach to knowledge transfer</vt:lpstr>
      <vt:lpstr>Target Audiences</vt:lpstr>
      <vt:lpstr>Target Audiences</vt:lpstr>
      <vt:lpstr>Target Audiences</vt:lpstr>
      <vt:lpstr>گروه مخاطب فعالیت های ترجمان دانش</vt:lpstr>
      <vt:lpstr>What do brokers do?</vt:lpstr>
      <vt:lpstr>Where is brokering done?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kurc1</dc:creator>
  <cp:lastModifiedBy>Moorche</cp:lastModifiedBy>
  <cp:revision>57</cp:revision>
  <dcterms:created xsi:type="dcterms:W3CDTF">2019-07-09T08:52:39Z</dcterms:created>
  <dcterms:modified xsi:type="dcterms:W3CDTF">2019-07-15T02:19:20Z</dcterms:modified>
</cp:coreProperties>
</file>